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0" r:id="rId1"/>
    <p:sldMasterId id="2147483700" r:id="rId2"/>
  </p:sldMasterIdLst>
  <p:notesMasterIdLst>
    <p:notesMasterId r:id="rId37"/>
  </p:notesMasterIdLst>
  <p:handoutMasterIdLst>
    <p:handoutMasterId r:id="rId38"/>
  </p:handoutMasterIdLst>
  <p:sldIdLst>
    <p:sldId id="380" r:id="rId3"/>
    <p:sldId id="356" r:id="rId4"/>
    <p:sldId id="282" r:id="rId5"/>
    <p:sldId id="381" r:id="rId6"/>
    <p:sldId id="383" r:id="rId7"/>
    <p:sldId id="384" r:id="rId8"/>
    <p:sldId id="285" r:id="rId9"/>
    <p:sldId id="370" r:id="rId10"/>
    <p:sldId id="287" r:id="rId11"/>
    <p:sldId id="353" r:id="rId12"/>
    <p:sldId id="385" r:id="rId13"/>
    <p:sldId id="291" r:id="rId14"/>
    <p:sldId id="360" r:id="rId15"/>
    <p:sldId id="317" r:id="rId16"/>
    <p:sldId id="371" r:id="rId17"/>
    <p:sldId id="372" r:id="rId18"/>
    <p:sldId id="386" r:id="rId19"/>
    <p:sldId id="303" r:id="rId20"/>
    <p:sldId id="306" r:id="rId21"/>
    <p:sldId id="304" r:id="rId22"/>
    <p:sldId id="387" r:id="rId23"/>
    <p:sldId id="307" r:id="rId24"/>
    <p:sldId id="388" r:id="rId25"/>
    <p:sldId id="389" r:id="rId26"/>
    <p:sldId id="392" r:id="rId27"/>
    <p:sldId id="390" r:id="rId28"/>
    <p:sldId id="393" r:id="rId29"/>
    <p:sldId id="391" r:id="rId30"/>
    <p:sldId id="394" r:id="rId31"/>
    <p:sldId id="376" r:id="rId32"/>
    <p:sldId id="378" r:id="rId33"/>
    <p:sldId id="352" r:id="rId34"/>
    <p:sldId id="345" r:id="rId35"/>
    <p:sldId id="377" r:id="rId36"/>
  </p:sldIdLst>
  <p:sldSz cx="9144000" cy="5143500" type="screen16x9"/>
  <p:notesSz cx="6797675" cy="9928225"/>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08174" algn="l" rtl="0" fontAlgn="base">
      <a:spcBef>
        <a:spcPct val="0"/>
      </a:spcBef>
      <a:spcAft>
        <a:spcPct val="0"/>
      </a:spcAft>
      <a:defRPr kern="1200">
        <a:solidFill>
          <a:schemeClr val="tx1"/>
        </a:solidFill>
        <a:latin typeface="Arial" charset="0"/>
        <a:ea typeface="+mn-ea"/>
        <a:cs typeface="+mn-cs"/>
      </a:defRPr>
    </a:lvl2pPr>
    <a:lvl3pPr marL="816348" algn="l" rtl="0" fontAlgn="base">
      <a:spcBef>
        <a:spcPct val="0"/>
      </a:spcBef>
      <a:spcAft>
        <a:spcPct val="0"/>
      </a:spcAft>
      <a:defRPr kern="1200">
        <a:solidFill>
          <a:schemeClr val="tx1"/>
        </a:solidFill>
        <a:latin typeface="Arial" charset="0"/>
        <a:ea typeface="+mn-ea"/>
        <a:cs typeface="+mn-cs"/>
      </a:defRPr>
    </a:lvl3pPr>
    <a:lvl4pPr marL="1224522" algn="l" rtl="0" fontAlgn="base">
      <a:spcBef>
        <a:spcPct val="0"/>
      </a:spcBef>
      <a:spcAft>
        <a:spcPct val="0"/>
      </a:spcAft>
      <a:defRPr kern="1200">
        <a:solidFill>
          <a:schemeClr val="tx1"/>
        </a:solidFill>
        <a:latin typeface="Arial" charset="0"/>
        <a:ea typeface="+mn-ea"/>
        <a:cs typeface="+mn-cs"/>
      </a:defRPr>
    </a:lvl4pPr>
    <a:lvl5pPr marL="1632696" algn="l" rtl="0" fontAlgn="base">
      <a:spcBef>
        <a:spcPct val="0"/>
      </a:spcBef>
      <a:spcAft>
        <a:spcPct val="0"/>
      </a:spcAft>
      <a:defRPr kern="1200">
        <a:solidFill>
          <a:schemeClr val="tx1"/>
        </a:solidFill>
        <a:latin typeface="Arial" charset="0"/>
        <a:ea typeface="+mn-ea"/>
        <a:cs typeface="+mn-cs"/>
      </a:defRPr>
    </a:lvl5pPr>
    <a:lvl6pPr marL="2040870" algn="l" defTabSz="816348" rtl="0" eaLnBrk="1" latinLnBrk="0" hangingPunct="1">
      <a:defRPr kern="1200">
        <a:solidFill>
          <a:schemeClr val="tx1"/>
        </a:solidFill>
        <a:latin typeface="Arial" charset="0"/>
        <a:ea typeface="+mn-ea"/>
        <a:cs typeface="+mn-cs"/>
      </a:defRPr>
    </a:lvl6pPr>
    <a:lvl7pPr marL="2449044" algn="l" defTabSz="816348" rtl="0" eaLnBrk="1" latinLnBrk="0" hangingPunct="1">
      <a:defRPr kern="1200">
        <a:solidFill>
          <a:schemeClr val="tx1"/>
        </a:solidFill>
        <a:latin typeface="Arial" charset="0"/>
        <a:ea typeface="+mn-ea"/>
        <a:cs typeface="+mn-cs"/>
      </a:defRPr>
    </a:lvl7pPr>
    <a:lvl8pPr marL="2857218" algn="l" defTabSz="816348" rtl="0" eaLnBrk="1" latinLnBrk="0" hangingPunct="1">
      <a:defRPr kern="1200">
        <a:solidFill>
          <a:schemeClr val="tx1"/>
        </a:solidFill>
        <a:latin typeface="Arial" charset="0"/>
        <a:ea typeface="+mn-ea"/>
        <a:cs typeface="+mn-cs"/>
      </a:defRPr>
    </a:lvl8pPr>
    <a:lvl9pPr marL="3265392" algn="l" defTabSz="816348"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36"/>
    <a:srgbClr val="1D71B8"/>
    <a:srgbClr val="4472C4"/>
    <a:srgbClr val="0000FF"/>
    <a:srgbClr val="CC0099"/>
    <a:srgbClr val="D2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66014" autoAdjust="0"/>
  </p:normalViewPr>
  <p:slideViewPr>
    <p:cSldViewPr>
      <p:cViewPr>
        <p:scale>
          <a:sx n="90" d="100"/>
          <a:sy n="90" d="100"/>
        </p:scale>
        <p:origin x="156" y="390"/>
      </p:cViewPr>
      <p:guideLst>
        <p:guide orient="horz" pos="1620"/>
        <p:guide pos="2880"/>
      </p:guideLst>
    </p:cSldViewPr>
  </p:slideViewPr>
  <p:notesTextViewPr>
    <p:cViewPr>
      <p:scale>
        <a:sx n="100" d="100"/>
        <a:sy n="100" d="100"/>
      </p:scale>
      <p:origin x="0" y="107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0"/>
            <a:ext cx="2945659" cy="496412"/>
          </a:xfrm>
          <a:prstGeom prst="rect">
            <a:avLst/>
          </a:prstGeom>
        </p:spPr>
        <p:txBody>
          <a:bodyPr vert="horz" lIns="91432" tIns="45715" rIns="91432" bIns="45715" rtlCol="0"/>
          <a:lstStyle>
            <a:lvl1pPr algn="l">
              <a:defRPr sz="1200"/>
            </a:lvl1pPr>
          </a:lstStyle>
          <a:p>
            <a:endParaRPr lang="nl-BE"/>
          </a:p>
        </p:txBody>
      </p:sp>
      <p:sp>
        <p:nvSpPr>
          <p:cNvPr id="3" name="Tijdelijke aanduiding voor datum 2"/>
          <p:cNvSpPr>
            <a:spLocks noGrp="1"/>
          </p:cNvSpPr>
          <p:nvPr>
            <p:ph type="dt" sz="quarter" idx="1"/>
          </p:nvPr>
        </p:nvSpPr>
        <p:spPr>
          <a:xfrm>
            <a:off x="3850446" y="0"/>
            <a:ext cx="2945659" cy="496412"/>
          </a:xfrm>
          <a:prstGeom prst="rect">
            <a:avLst/>
          </a:prstGeom>
        </p:spPr>
        <p:txBody>
          <a:bodyPr vert="horz" lIns="91432" tIns="45715" rIns="91432" bIns="45715" rtlCol="0"/>
          <a:lstStyle>
            <a:lvl1pPr algn="r">
              <a:defRPr sz="1200"/>
            </a:lvl1pPr>
          </a:lstStyle>
          <a:p>
            <a:fld id="{ECDDE256-2C96-4701-AD94-AF4DCC581770}" type="datetimeFigureOut">
              <a:rPr lang="nl-BE" smtClean="0"/>
              <a:pPr/>
              <a:t>15/01/2019</a:t>
            </a:fld>
            <a:endParaRPr lang="nl-BE"/>
          </a:p>
        </p:txBody>
      </p:sp>
      <p:sp>
        <p:nvSpPr>
          <p:cNvPr id="4" name="Tijdelijke aanduiding voor voettekst 3"/>
          <p:cNvSpPr>
            <a:spLocks noGrp="1"/>
          </p:cNvSpPr>
          <p:nvPr>
            <p:ph type="ftr" sz="quarter" idx="2"/>
          </p:nvPr>
        </p:nvSpPr>
        <p:spPr>
          <a:xfrm>
            <a:off x="3" y="9430092"/>
            <a:ext cx="2945659" cy="496412"/>
          </a:xfrm>
          <a:prstGeom prst="rect">
            <a:avLst/>
          </a:prstGeom>
        </p:spPr>
        <p:txBody>
          <a:bodyPr vert="horz" lIns="91432" tIns="45715" rIns="91432" bIns="45715" rtlCol="0" anchor="b"/>
          <a:lstStyle>
            <a:lvl1pPr algn="l">
              <a:defRPr sz="1200"/>
            </a:lvl1pPr>
          </a:lstStyle>
          <a:p>
            <a:r>
              <a:rPr lang="nl-BE" smtClean="0"/>
              <a:t>PPT ouderavond L6 CLB Leieland</a:t>
            </a:r>
            <a:endParaRPr lang="nl-BE"/>
          </a:p>
        </p:txBody>
      </p:sp>
      <p:sp>
        <p:nvSpPr>
          <p:cNvPr id="5" name="Tijdelijke aanduiding voor dianummer 4"/>
          <p:cNvSpPr>
            <a:spLocks noGrp="1"/>
          </p:cNvSpPr>
          <p:nvPr>
            <p:ph type="sldNum" sz="quarter" idx="3"/>
          </p:nvPr>
        </p:nvSpPr>
        <p:spPr>
          <a:xfrm>
            <a:off x="3850446" y="9430092"/>
            <a:ext cx="2945659" cy="496412"/>
          </a:xfrm>
          <a:prstGeom prst="rect">
            <a:avLst/>
          </a:prstGeom>
        </p:spPr>
        <p:txBody>
          <a:bodyPr vert="horz" lIns="91432" tIns="45715" rIns="91432" bIns="45715" rtlCol="0" anchor="b"/>
          <a:lstStyle>
            <a:lvl1pPr algn="r">
              <a:defRPr sz="1200"/>
            </a:lvl1pPr>
          </a:lstStyle>
          <a:p>
            <a:fld id="{C6BE2CDA-81BB-4B3C-BA48-397D4D954474}" type="slidenum">
              <a:rPr lang="nl-BE" smtClean="0"/>
              <a:pPr/>
              <a:t>‹nr.›</a:t>
            </a:fld>
            <a:endParaRPr lang="nl-BE"/>
          </a:p>
        </p:txBody>
      </p:sp>
    </p:spTree>
    <p:extLst>
      <p:ext uri="{BB962C8B-B14F-4D97-AF65-F5344CB8AC3E}">
        <p14:creationId xmlns:p14="http://schemas.microsoft.com/office/powerpoint/2010/main" val="2423215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0"/>
            <a:ext cx="2945659" cy="496412"/>
          </a:xfrm>
          <a:prstGeom prst="rect">
            <a:avLst/>
          </a:prstGeom>
        </p:spPr>
        <p:txBody>
          <a:bodyPr vert="horz" lIns="91432" tIns="45715" rIns="91432" bIns="45715" rtlCol="0"/>
          <a:lstStyle>
            <a:lvl1pPr algn="l">
              <a:defRPr sz="1200"/>
            </a:lvl1pPr>
          </a:lstStyle>
          <a:p>
            <a:endParaRPr lang="nl-NL"/>
          </a:p>
        </p:txBody>
      </p:sp>
      <p:sp>
        <p:nvSpPr>
          <p:cNvPr id="3" name="Tijdelijke aanduiding voor datum 2"/>
          <p:cNvSpPr>
            <a:spLocks noGrp="1"/>
          </p:cNvSpPr>
          <p:nvPr>
            <p:ph type="dt" idx="1"/>
          </p:nvPr>
        </p:nvSpPr>
        <p:spPr>
          <a:xfrm>
            <a:off x="3850446" y="0"/>
            <a:ext cx="2945659" cy="496412"/>
          </a:xfrm>
          <a:prstGeom prst="rect">
            <a:avLst/>
          </a:prstGeom>
        </p:spPr>
        <p:txBody>
          <a:bodyPr vert="horz" lIns="91432" tIns="45715" rIns="91432" bIns="45715" rtlCol="0"/>
          <a:lstStyle>
            <a:lvl1pPr algn="r">
              <a:defRPr sz="1200"/>
            </a:lvl1pPr>
          </a:lstStyle>
          <a:p>
            <a:fld id="{E5C7F988-929C-4E71-B2A6-495943842B20}" type="datetimeFigureOut">
              <a:rPr lang="nl-NL" smtClean="0"/>
              <a:pPr/>
              <a:t>15-1-2019</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2" tIns="45715" rIns="91432" bIns="45715" rtlCol="0" anchor="ctr"/>
          <a:lstStyle/>
          <a:p>
            <a:endParaRPr lang="nl-NL"/>
          </a:p>
        </p:txBody>
      </p:sp>
      <p:sp>
        <p:nvSpPr>
          <p:cNvPr id="5" name="Tijdelijke aanduiding voor notities 4"/>
          <p:cNvSpPr>
            <a:spLocks noGrp="1"/>
          </p:cNvSpPr>
          <p:nvPr>
            <p:ph type="body" sz="quarter" idx="3"/>
          </p:nvPr>
        </p:nvSpPr>
        <p:spPr>
          <a:xfrm>
            <a:off x="679768" y="4715907"/>
            <a:ext cx="5438140" cy="4467702"/>
          </a:xfrm>
          <a:prstGeom prst="rect">
            <a:avLst/>
          </a:prstGeom>
        </p:spPr>
        <p:txBody>
          <a:bodyPr vert="horz" lIns="91432" tIns="45715" rIns="91432" bIns="45715"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3" y="9430092"/>
            <a:ext cx="2945659" cy="496412"/>
          </a:xfrm>
          <a:prstGeom prst="rect">
            <a:avLst/>
          </a:prstGeom>
        </p:spPr>
        <p:txBody>
          <a:bodyPr vert="horz" lIns="91432" tIns="45715" rIns="91432" bIns="45715" rtlCol="0" anchor="b"/>
          <a:lstStyle>
            <a:lvl1pPr algn="l">
              <a:defRPr sz="1200"/>
            </a:lvl1pPr>
          </a:lstStyle>
          <a:p>
            <a:r>
              <a:rPr lang="nl-BE" smtClean="0"/>
              <a:t>PPT ouderavond L6 CLB Leieland</a:t>
            </a:r>
            <a:endParaRPr lang="nl-NL"/>
          </a:p>
        </p:txBody>
      </p:sp>
      <p:sp>
        <p:nvSpPr>
          <p:cNvPr id="7" name="Tijdelijke aanduiding voor dianummer 6"/>
          <p:cNvSpPr>
            <a:spLocks noGrp="1"/>
          </p:cNvSpPr>
          <p:nvPr>
            <p:ph type="sldNum" sz="quarter" idx="5"/>
          </p:nvPr>
        </p:nvSpPr>
        <p:spPr>
          <a:xfrm>
            <a:off x="3850446" y="9430092"/>
            <a:ext cx="2945659" cy="496412"/>
          </a:xfrm>
          <a:prstGeom prst="rect">
            <a:avLst/>
          </a:prstGeom>
        </p:spPr>
        <p:txBody>
          <a:bodyPr vert="horz" lIns="91432" tIns="45715" rIns="91432" bIns="45715" rtlCol="0" anchor="b"/>
          <a:lstStyle>
            <a:lvl1pPr algn="r">
              <a:defRPr sz="1200"/>
            </a:lvl1pPr>
          </a:lstStyle>
          <a:p>
            <a:fld id="{28B1BD8D-78CC-4735-AD87-339B575BB3F2}" type="slidenum">
              <a:rPr lang="nl-NL" smtClean="0"/>
              <a:pPr/>
              <a:t>‹nr.›</a:t>
            </a:fld>
            <a:endParaRPr lang="nl-NL"/>
          </a:p>
        </p:txBody>
      </p:sp>
    </p:spTree>
    <p:extLst>
      <p:ext uri="{BB962C8B-B14F-4D97-AF65-F5344CB8AC3E}">
        <p14:creationId xmlns:p14="http://schemas.microsoft.com/office/powerpoint/2010/main" val="3648174794"/>
      </p:ext>
    </p:extLst>
  </p:cSld>
  <p:clrMap bg1="lt1" tx1="dk1" bg2="lt2" tx2="dk2" accent1="accent1" accent2="accent2" accent3="accent3" accent4="accent4" accent5="accent5" accent6="accent6" hlink="hlink" folHlink="folHlink"/>
  <p:hf hdr="0" dt="0"/>
  <p:notesStyle>
    <a:lvl1pPr marL="0" algn="l" defTabSz="816348" rtl="0" eaLnBrk="1" latinLnBrk="0" hangingPunct="1">
      <a:defRPr sz="1100" kern="1200">
        <a:solidFill>
          <a:schemeClr val="tx1"/>
        </a:solidFill>
        <a:latin typeface="+mn-lt"/>
        <a:ea typeface="+mn-ea"/>
        <a:cs typeface="+mn-cs"/>
      </a:defRPr>
    </a:lvl1pPr>
    <a:lvl2pPr marL="408174" algn="l" defTabSz="816348" rtl="0" eaLnBrk="1" latinLnBrk="0" hangingPunct="1">
      <a:defRPr sz="1100" kern="1200">
        <a:solidFill>
          <a:schemeClr val="tx1"/>
        </a:solidFill>
        <a:latin typeface="+mn-lt"/>
        <a:ea typeface="+mn-ea"/>
        <a:cs typeface="+mn-cs"/>
      </a:defRPr>
    </a:lvl2pPr>
    <a:lvl3pPr marL="816348" algn="l" defTabSz="816348" rtl="0" eaLnBrk="1" latinLnBrk="0" hangingPunct="1">
      <a:defRPr sz="1100" kern="1200">
        <a:solidFill>
          <a:schemeClr val="tx1"/>
        </a:solidFill>
        <a:latin typeface="+mn-lt"/>
        <a:ea typeface="+mn-ea"/>
        <a:cs typeface="+mn-cs"/>
      </a:defRPr>
    </a:lvl3pPr>
    <a:lvl4pPr marL="1224522" algn="l" defTabSz="816348" rtl="0" eaLnBrk="1" latinLnBrk="0" hangingPunct="1">
      <a:defRPr sz="1100" kern="1200">
        <a:solidFill>
          <a:schemeClr val="tx1"/>
        </a:solidFill>
        <a:latin typeface="+mn-lt"/>
        <a:ea typeface="+mn-ea"/>
        <a:cs typeface="+mn-cs"/>
      </a:defRPr>
    </a:lvl4pPr>
    <a:lvl5pPr marL="1632696" algn="l" defTabSz="816348" rtl="0" eaLnBrk="1" latinLnBrk="0" hangingPunct="1">
      <a:defRPr sz="1100" kern="1200">
        <a:solidFill>
          <a:schemeClr val="tx1"/>
        </a:solidFill>
        <a:latin typeface="+mn-lt"/>
        <a:ea typeface="+mn-ea"/>
        <a:cs typeface="+mn-cs"/>
      </a:defRPr>
    </a:lvl5pPr>
    <a:lvl6pPr marL="2040870" algn="l" defTabSz="816348" rtl="0" eaLnBrk="1" latinLnBrk="0" hangingPunct="1">
      <a:defRPr sz="1100" kern="1200">
        <a:solidFill>
          <a:schemeClr val="tx1"/>
        </a:solidFill>
        <a:latin typeface="+mn-lt"/>
        <a:ea typeface="+mn-ea"/>
        <a:cs typeface="+mn-cs"/>
      </a:defRPr>
    </a:lvl6pPr>
    <a:lvl7pPr marL="2449044" algn="l" defTabSz="816348" rtl="0" eaLnBrk="1" latinLnBrk="0" hangingPunct="1">
      <a:defRPr sz="1100" kern="1200">
        <a:solidFill>
          <a:schemeClr val="tx1"/>
        </a:solidFill>
        <a:latin typeface="+mn-lt"/>
        <a:ea typeface="+mn-ea"/>
        <a:cs typeface="+mn-cs"/>
      </a:defRPr>
    </a:lvl7pPr>
    <a:lvl8pPr marL="2857218" algn="l" defTabSz="816348" rtl="0" eaLnBrk="1" latinLnBrk="0" hangingPunct="1">
      <a:defRPr sz="1100" kern="1200">
        <a:solidFill>
          <a:schemeClr val="tx1"/>
        </a:solidFill>
        <a:latin typeface="+mn-lt"/>
        <a:ea typeface="+mn-ea"/>
        <a:cs typeface="+mn-cs"/>
      </a:defRPr>
    </a:lvl8pPr>
    <a:lvl9pPr marL="3265392" algn="l" defTabSz="816348"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Goedenavond</a:t>
            </a:r>
            <a:r>
              <a:rPr lang="nl-BE" baseline="0" dirty="0" smtClean="0"/>
              <a:t> iedereen,</a:t>
            </a:r>
          </a:p>
          <a:p>
            <a:r>
              <a:rPr lang="nl-BE" baseline="0" dirty="0" smtClean="0"/>
              <a:t>Welkom op deze </a:t>
            </a:r>
            <a:r>
              <a:rPr lang="nl-BE" baseline="0" dirty="0" err="1" smtClean="0"/>
              <a:t>informatie-avond</a:t>
            </a:r>
            <a:r>
              <a:rPr lang="nl-BE" baseline="0" dirty="0" smtClean="0"/>
              <a:t>  ‘Op stap naar het secundair onderwijs’.</a:t>
            </a:r>
          </a:p>
          <a:p>
            <a:r>
              <a:rPr lang="nl-BE" baseline="0" dirty="0" smtClean="0"/>
              <a:t>Mijn naam is Goedele Vanholme en ik wil u vanavond wat wijzer maken over Het Secundair Onderwijs.</a:t>
            </a:r>
          </a:p>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De</a:t>
            </a:r>
            <a:r>
              <a:rPr lang="nl-BE" baseline="0" dirty="0" smtClean="0"/>
              <a:t> grootste groep leerlingen uit het 6</a:t>
            </a:r>
            <a:r>
              <a:rPr lang="nl-BE" baseline="30000" dirty="0" smtClean="0"/>
              <a:t>de</a:t>
            </a:r>
            <a:r>
              <a:rPr lang="nl-BE" baseline="0" dirty="0" smtClean="0"/>
              <a:t> leerjaar gaat naar het 1</a:t>
            </a:r>
            <a:r>
              <a:rPr lang="nl-BE" baseline="30000" dirty="0" smtClean="0"/>
              <a:t>ste</a:t>
            </a:r>
            <a:r>
              <a:rPr lang="nl-BE" baseline="0" dirty="0" smtClean="0"/>
              <a:t> leerjaar A.</a:t>
            </a:r>
          </a:p>
          <a:p>
            <a:r>
              <a:rPr lang="nl-BE" baseline="0" dirty="0" smtClean="0"/>
              <a:t>Welke keuze je ook maakt in 1A :</a:t>
            </a:r>
            <a:r>
              <a:rPr lang="nl-BE" baseline="0" dirty="0"/>
              <a:t> </a:t>
            </a:r>
            <a:r>
              <a:rPr lang="nl-BE" baseline="0" dirty="0" smtClean="0"/>
              <a:t>het wordt weer een beetje moeilijker.</a:t>
            </a:r>
          </a:p>
          <a:p>
            <a:pPr marL="171434" indent="-171434">
              <a:buFontTx/>
              <a:buChar char="-"/>
            </a:pPr>
            <a:r>
              <a:rPr lang="nl-BE" baseline="0" dirty="0" smtClean="0"/>
              <a:t>Voor wiskunde, Frans en Nederlands bouwt men verder op de leerstof van het 6</a:t>
            </a:r>
            <a:r>
              <a:rPr lang="nl-BE" baseline="30000" dirty="0" smtClean="0"/>
              <a:t>de</a:t>
            </a:r>
            <a:r>
              <a:rPr lang="nl-BE" baseline="0" dirty="0" smtClean="0"/>
              <a:t> leerjaar</a:t>
            </a:r>
          </a:p>
          <a:p>
            <a:pPr marL="171434" indent="-171434">
              <a:buFontTx/>
              <a:buChar char="-"/>
            </a:pPr>
            <a:r>
              <a:rPr lang="nl-BE" baseline="0" dirty="0" smtClean="0"/>
              <a:t>De nadruk ligt nog steeds op de theoretische kennis, heel wat vakken zijn studeer-vakken, er is minder aanbod van praktijk</a:t>
            </a:r>
          </a:p>
          <a:p>
            <a:pPr marL="171434" indent="-171434">
              <a:buFontTx/>
              <a:buChar char="-"/>
            </a:pPr>
            <a:r>
              <a:rPr lang="nl-BE" baseline="0" dirty="0" smtClean="0"/>
              <a:t>Op vlak van zelfstandigheid en organisatie wordt weer wat meer zelfstandigheid verwacht van de leerling.  Agenda goed bijhouden, taken op tijd afwerken en indienen, materiaal en boeken stipt meehebben : het zijn allemaal vaardigheden waar de leerlingen in zullen groeien.</a:t>
            </a:r>
          </a:p>
          <a:p>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10</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70334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In een lessenrooster van 1A zal u volgende</a:t>
            </a:r>
            <a:r>
              <a:rPr lang="nl-BE" baseline="0" dirty="0" smtClean="0"/>
              <a:t> vakken terugvinden :</a:t>
            </a:r>
            <a:br>
              <a:rPr lang="nl-BE" baseline="0" dirty="0" smtClean="0"/>
            </a:br>
            <a:r>
              <a:rPr lang="nl-BE" baseline="0" dirty="0" smtClean="0"/>
              <a:t>Nederlands, Wiskunde, Frans</a:t>
            </a:r>
          </a:p>
          <a:p>
            <a:r>
              <a:rPr lang="nl-BE" baseline="0" dirty="0" smtClean="0"/>
              <a:t>In heel wat scholen zal men nu ook starten met Engels vanaf het eerste jaar, maar soms wordt dat vak toch nog een jaartje uitgesteld.</a:t>
            </a:r>
          </a:p>
          <a:p>
            <a:r>
              <a:rPr lang="nl-BE" baseline="0" dirty="0" smtClean="0"/>
              <a:t>De klassiekers zoals LO, Godsdienst en Geschiedenis blijven behouden maar er komt ook een nieuw vak : Mens &amp; Samenleving, de exacte inhoud wordt nu nog volop uitgewerkt.</a:t>
            </a:r>
          </a:p>
          <a:p>
            <a:r>
              <a:rPr lang="nl-BE" baseline="0" dirty="0" smtClean="0"/>
              <a:t>Sommige vakken kunnen ook als een cluster samen gegeven worden of blijven behouden als aparte vakken :</a:t>
            </a:r>
            <a:br>
              <a:rPr lang="nl-BE" baseline="0" dirty="0" smtClean="0"/>
            </a:br>
            <a:r>
              <a:rPr lang="nl-BE" baseline="0" dirty="0" err="1" smtClean="0"/>
              <a:t>vb</a:t>
            </a:r>
            <a:r>
              <a:rPr lang="nl-BE" baseline="0" dirty="0" smtClean="0"/>
              <a:t> Muziek en Beeld in de cluster Artistieke Vorming</a:t>
            </a:r>
            <a:br>
              <a:rPr lang="nl-BE" baseline="0" dirty="0" smtClean="0"/>
            </a:br>
            <a:r>
              <a:rPr lang="nl-BE" baseline="0" dirty="0" err="1" smtClean="0"/>
              <a:t>vb</a:t>
            </a:r>
            <a:r>
              <a:rPr lang="nl-BE" baseline="0" dirty="0" smtClean="0"/>
              <a:t> Techniek, Natuurwetenschappen en Aardrijkskunde in de cluster Wetenschappen en Techniek</a:t>
            </a:r>
          </a:p>
          <a:p>
            <a:endParaRPr lang="nl-BE" baseline="0" dirty="0" smtClean="0"/>
          </a:p>
          <a:p>
            <a:r>
              <a:rPr lang="nl-BE" dirty="0" smtClean="0"/>
              <a:t>De</a:t>
            </a:r>
            <a:r>
              <a:rPr lang="nl-BE" baseline="0" dirty="0" smtClean="0"/>
              <a:t> Algemene Vorming in 1A betekent dat voor die vakken voor alle leerlingen dezelfde onderwerpen of lesinhouden wordt gegeven.</a:t>
            </a:r>
          </a:p>
          <a:p>
            <a:r>
              <a:rPr lang="nl-BE" baseline="0" dirty="0" smtClean="0"/>
              <a:t>Meestal heb je voor die vakken ook een zelfde aantal uren per week.  </a:t>
            </a:r>
          </a:p>
          <a:p>
            <a:r>
              <a:rPr lang="nl-BE" baseline="0" dirty="0" smtClean="0"/>
              <a:t>Het is dus letterlijk een basispakket leerstof dat leerlingen aangeleerd krijgen.</a:t>
            </a:r>
          </a:p>
          <a:p>
            <a:r>
              <a:rPr lang="nl-BE" b="1" baseline="0" dirty="0" smtClean="0"/>
              <a:t>Sommige scholen zullen dit basispakket echter wat moeilijker maken…  </a:t>
            </a:r>
          </a:p>
          <a:p>
            <a:r>
              <a:rPr lang="nl-BE" b="1" baseline="0" dirty="0" smtClean="0"/>
              <a:t>Binnen de algemene vorming worden dan niet alleen de basisdoelen uitgewerkt maar ook uitbreidingsdoelen.  Er wordt dan extra leerstof aangebracht, we noemen dit ‘verdiepende’ leerstof.  Hierdoor is er dan wel minder tijd voor het inoefenen van de basisleerstof en voor remediëring bij problemen.</a:t>
            </a:r>
          </a:p>
          <a:p>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11</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35781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normAutofit lnSpcReduction="10000"/>
          </a:bodyPr>
          <a:lstStyle/>
          <a:p>
            <a:r>
              <a:rPr lang="nl-BE" dirty="0"/>
              <a:t>En aanvullend bij de Algemene Vorming is er dan het keuzegedeelte of de Lesuren Differentiatie</a:t>
            </a:r>
          </a:p>
          <a:p>
            <a:pPr defTabSz="816270">
              <a:defRPr/>
            </a:pPr>
            <a:r>
              <a:rPr lang="nl-BE" dirty="0"/>
              <a:t>Binnen de visie van de modernisering stelden met als doel om binnen deze differentiatie aan elke leerling te bieden wat hij/zij nodig heeft.  </a:t>
            </a:r>
            <a:br>
              <a:rPr lang="nl-BE" dirty="0"/>
            </a:br>
            <a:r>
              <a:rPr lang="nl-BE" dirty="0"/>
              <a:t>Men vertrok hierbij vanuit de mooie gedachte : leerlingen zijn niet gelijk, maar wel gelijkwaardig. </a:t>
            </a:r>
            <a:br>
              <a:rPr lang="nl-BE" dirty="0"/>
            </a:br>
            <a:r>
              <a:rPr lang="nl-BE" dirty="0"/>
              <a:t>Daarom wil men alle leerlingen in de eerste graad voldoende uitdagen en tegelijkertijd voldoende ondersteunen, volgens hun onderwijsbehoeften. Men wil leerlingen aanspreken op hun talenten en mogelijkheden en hen succeservaringen laten beleven.</a:t>
            </a:r>
          </a:p>
          <a:p>
            <a:endParaRPr lang="nl-BE" dirty="0"/>
          </a:p>
          <a:p>
            <a:r>
              <a:rPr lang="nl-BE" dirty="0"/>
              <a:t>Welke keuzes kan er in 1A allemaal aangeboden worden binnen de lesuren Differentiatie?</a:t>
            </a:r>
            <a:br>
              <a:rPr lang="nl-BE" dirty="0"/>
            </a:br>
            <a:r>
              <a:rPr lang="nl-BE" dirty="0"/>
              <a:t>In theorie kan je de keuzes in 3 groepen indelen :</a:t>
            </a:r>
            <a:r>
              <a:rPr lang="nl-BE"/>
              <a:t/>
            </a:r>
            <a:br>
              <a:rPr lang="nl-BE"/>
            </a:br>
            <a:r>
              <a:rPr lang="nl-BE"/>
              <a:t>- </a:t>
            </a:r>
            <a:r>
              <a:rPr lang="nl-BE" u="sng" dirty="0"/>
              <a:t>Verdieping van de algemene vorming </a:t>
            </a:r>
            <a:r>
              <a:rPr lang="nl-BE" dirty="0"/>
              <a:t>: hier kan je dus uitbreiding krijgen van de leerstof van vakken als Wiskunde of Frans.  De leerling worden meer uitgedaagd op een hoger denkniveau, deze leerstof komt extra bovenop het pakket in de Algemene Vorming, het wordt dus allemaal wat moeilijker.  </a:t>
            </a:r>
          </a:p>
          <a:p>
            <a:pPr defTabSz="816270">
              <a:defRPr/>
            </a:pPr>
            <a:r>
              <a:rPr lang="nl-BE" dirty="0"/>
              <a:t>- </a:t>
            </a:r>
            <a:r>
              <a:rPr lang="nl-BE" u="sng" dirty="0"/>
              <a:t>Versterking van de algemene vorming </a:t>
            </a:r>
            <a:r>
              <a:rPr lang="nl-BE" dirty="0"/>
              <a:t>betekent remediëring of extra hulp om de basisleerstof te beheersen. In een extra uur wordt dan meer uitleg en oefeningen gegeven, zonder dat het gaat om extra leerstof.  Voorlopig zie ik dat de scholen in onze regio vooral remediëring voor Nederlands voorzien maar mogelijks kunnen andere scholen dit ook voorzien voor vakken als Wiskunde of Frans.</a:t>
            </a:r>
            <a:endParaRPr lang="nl-BE" b="1" dirty="0"/>
          </a:p>
          <a:p>
            <a:r>
              <a:rPr lang="nl-BE" dirty="0"/>
              <a:t>- </a:t>
            </a:r>
            <a:r>
              <a:rPr lang="nl-BE" u="sng" dirty="0"/>
              <a:t>Verkenning van nieuwe vakken </a:t>
            </a:r>
            <a:r>
              <a:rPr lang="nl-BE" dirty="0"/>
              <a:t>: breed kennismaken met andere contexten, technieken, vaardigheden,… </a:t>
            </a:r>
            <a:br>
              <a:rPr lang="nl-BE" dirty="0"/>
            </a:br>
            <a:r>
              <a:rPr lang="nl-BE" dirty="0"/>
              <a:t>Inhoudelijk kunnen deze vakken eerder theoretisch zijn, bijvoorbeeld Latijn of Economie of Engineering.  Maar vaak bieden zij de leerlingen ook enkele extra uurtjes praktijkervaring om vaardigheden en interesses te prikkelen, bijvoorbeeld in Voeding, STEM of techniek, sport, kunst.</a:t>
            </a:r>
            <a:br>
              <a:rPr lang="nl-BE" dirty="0"/>
            </a:br>
            <a:r>
              <a:rPr lang="nl-BE" dirty="0"/>
              <a:t/>
            </a:r>
            <a:br>
              <a:rPr lang="nl-BE" dirty="0"/>
            </a:br>
            <a:endParaRPr lang="nl-BE" dirty="0"/>
          </a:p>
          <a:p>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12</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427516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Concreet betekent dit dat er een heel ruim aanbod is van mogelijkheden om die 5 uren Differentiatie</a:t>
            </a:r>
            <a:r>
              <a:rPr lang="nl-BE" baseline="0" dirty="0" smtClean="0"/>
              <a:t> in te vullen.</a:t>
            </a:r>
            <a:br>
              <a:rPr lang="nl-BE" baseline="0" dirty="0" smtClean="0"/>
            </a:br>
            <a:r>
              <a:rPr lang="nl-BE" baseline="0" dirty="0" smtClean="0"/>
              <a:t>Soms kies je 1 pakket van 4u met nog 1 extra uurtje</a:t>
            </a:r>
            <a:br>
              <a:rPr lang="nl-BE" baseline="0" dirty="0" smtClean="0"/>
            </a:br>
            <a:r>
              <a:rPr lang="nl-BE" baseline="0" dirty="0" smtClean="0"/>
              <a:t>Of kies je 2 modules van elk 2 uur, met nog een uurtje</a:t>
            </a:r>
            <a:br>
              <a:rPr lang="nl-BE" baseline="0" dirty="0" smtClean="0"/>
            </a:br>
            <a:r>
              <a:rPr lang="nl-BE" baseline="0" dirty="0" smtClean="0"/>
              <a:t>Of misschien heb je wel de mogelijkheid van een pakket van 3u in combinatie met nog 2 uren.</a:t>
            </a:r>
            <a:br>
              <a:rPr lang="nl-BE" baseline="0" dirty="0" smtClean="0"/>
            </a:br>
            <a:r>
              <a:rPr lang="nl-BE" baseline="0" dirty="0" smtClean="0"/>
              <a:t>De mogelijkheden en creativiteit binnen de scholen is eindeloos…</a:t>
            </a:r>
          </a:p>
          <a:p>
            <a:endParaRPr lang="nl-BE" baseline="0" dirty="0" smtClean="0"/>
          </a:p>
          <a:p>
            <a:r>
              <a:rPr lang="nl-BE" baseline="0" dirty="0" smtClean="0"/>
              <a:t>Het is dus heel belangrijk om goed na te denken welk keuzegedeelte je kiest uit het aanbod, op basis van talenten, vaardigheden, interesses, onderwijsbehoeften,…</a:t>
            </a:r>
          </a:p>
          <a:p>
            <a:endParaRPr lang="nl-BE" dirty="0" smtClean="0"/>
          </a:p>
          <a:p>
            <a:r>
              <a:rPr lang="nl-BE" dirty="0" smtClean="0"/>
              <a:t>Voor wie zoekt naar een houvast</a:t>
            </a:r>
            <a:r>
              <a:rPr lang="nl-BE" baseline="0" dirty="0" smtClean="0"/>
              <a:t>, op basis van kennis van de oude keuzegedeeltes en richtingen : in bepaalde keuze-combinaties vind je zeker de oude richtingen terug.  Maar tegelijk hopen wij dat leerlingen ook van alle nieuwe combinaties gebruik zullen maken om breed hun interesses en talenten te gaan verkennen.</a:t>
            </a:r>
          </a:p>
          <a:p>
            <a:endParaRPr lang="nl-BE" baseline="0" dirty="0" smtClean="0"/>
          </a:p>
          <a:p>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13</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549377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normAutofit/>
          </a:bodyPr>
          <a:lstStyle/>
          <a:p>
            <a:r>
              <a:rPr lang="nl-BE" baseline="0" dirty="0" smtClean="0"/>
              <a:t>Binnenkort krijgt u en verzamelt u dus heel wat informatie over de opties in de scholen in de buurt.</a:t>
            </a:r>
            <a:br>
              <a:rPr lang="nl-BE" baseline="0" dirty="0" smtClean="0"/>
            </a:br>
            <a:r>
              <a:rPr lang="nl-BE" baseline="0" dirty="0" smtClean="0"/>
              <a:t>Waar kan u dus best op letten?  Wat zijn de vragen waarop u een antwoord moet vinden?</a:t>
            </a:r>
          </a:p>
          <a:p>
            <a:r>
              <a:rPr lang="nl-BE" baseline="0" dirty="0" smtClean="0"/>
              <a:t>Ik zet ze hier nog even goed op een rijtje:</a:t>
            </a:r>
          </a:p>
          <a:p>
            <a:endParaRPr lang="nl-BE" baseline="0" dirty="0" smtClean="0"/>
          </a:p>
          <a:p>
            <a:pPr marL="171434" indent="-171434">
              <a:buFont typeface="Arial" panose="020B0604020202020204" pitchFamily="34" charset="0"/>
              <a:buChar char="•"/>
            </a:pPr>
            <a:r>
              <a:rPr lang="nl-BE" baseline="0" dirty="0" smtClean="0"/>
              <a:t>Bestaan </a:t>
            </a:r>
            <a:r>
              <a:rPr lang="nl-BE" baseline="0" dirty="0" smtClean="0"/>
              <a:t>de vakken uit de algemene vorming uit enkel basisleerstof of bevatten die ook uitdieping? </a:t>
            </a:r>
            <a:r>
              <a:rPr lang="nl-BE" baseline="0" dirty="0" smtClean="0"/>
              <a:t>Bevatten </a:t>
            </a:r>
            <a:r>
              <a:rPr lang="nl-BE" baseline="0" dirty="0" smtClean="0"/>
              <a:t>de 5 lesuren differentiatie in hoofdzaak verdieping, versterking, verbreding of worden er combinaties gemaakt?</a:t>
            </a:r>
          </a:p>
          <a:p>
            <a:pPr marL="171434" indent="-171434">
              <a:buFont typeface="Arial" panose="020B0604020202020204" pitchFamily="34" charset="0"/>
              <a:buChar char="•"/>
            </a:pPr>
            <a:r>
              <a:rPr lang="nl-BE" baseline="0" dirty="0" smtClean="0"/>
              <a:t>Welke zijn de combinatiemogelijkheden?</a:t>
            </a:r>
          </a:p>
          <a:p>
            <a:pPr marL="171434" indent="-171434">
              <a:buFont typeface="Arial" panose="020B0604020202020204" pitchFamily="34" charset="0"/>
              <a:buChar char="•"/>
            </a:pPr>
            <a:r>
              <a:rPr lang="nl-BE" baseline="0" dirty="0" smtClean="0"/>
              <a:t>Welke keuzemogelijkheden voorziet de school na het 2</a:t>
            </a:r>
            <a:r>
              <a:rPr lang="nl-BE" baseline="30000" dirty="0" smtClean="0"/>
              <a:t>de</a:t>
            </a:r>
            <a:r>
              <a:rPr lang="nl-BE" baseline="0" dirty="0" smtClean="0"/>
              <a:t> jaar?</a:t>
            </a:r>
          </a:p>
          <a:p>
            <a:pPr marL="171434" indent="-171434">
              <a:buFont typeface="Arial" panose="020B0604020202020204" pitchFamily="34" charset="0"/>
              <a:buChar char="•"/>
            </a:pPr>
            <a:r>
              <a:rPr lang="nl-BE" baseline="0" dirty="0" smtClean="0"/>
              <a:t>Welk profiel van talenten, vaardigheden en interesse, verbindt de school met deze keuzemogelijkheden</a:t>
            </a:r>
          </a:p>
          <a:p>
            <a:pPr marL="171434" indent="-171434" defTabSz="816270">
              <a:buFont typeface="Arial" panose="020B0604020202020204" pitchFamily="34" charset="0"/>
              <a:buChar char="•"/>
              <a:defRPr/>
            </a:pPr>
            <a:r>
              <a:rPr lang="nl-BE" baseline="0" dirty="0" smtClean="0"/>
              <a:t>Welke zijn de talenten, vaardigheden en interesses van mijn zoon/dochter</a:t>
            </a:r>
          </a:p>
          <a:p>
            <a:pPr marL="171434" indent="-171434">
              <a:buFont typeface="Arial" panose="020B0604020202020204" pitchFamily="34" charset="0"/>
              <a:buChar char="•"/>
            </a:pPr>
            <a:endParaRPr lang="nl-BE" baseline="0" dirty="0" smtClean="0"/>
          </a:p>
          <a:p>
            <a:r>
              <a:rPr lang="nl-BE" baseline="0" dirty="0" smtClean="0"/>
              <a:t/>
            </a:r>
            <a:br>
              <a:rPr lang="nl-BE" baseline="0" dirty="0" smtClean="0"/>
            </a:br>
            <a:endParaRPr lang="nl-BE" baseline="0" dirty="0" smtClean="0"/>
          </a:p>
          <a:p>
            <a:endParaRPr lang="nl-BE" baseline="0" dirty="0" smtClean="0"/>
          </a:p>
          <a:p>
            <a:endParaRPr lang="nl-BE" dirty="0"/>
          </a:p>
          <a:p>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14</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028733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7616" indent="-295237" eaLnBrk="0" hangingPunct="0">
              <a:defRPr>
                <a:solidFill>
                  <a:schemeClr val="tx1"/>
                </a:solidFill>
                <a:latin typeface="Arial" charset="0"/>
              </a:defRPr>
            </a:lvl2pPr>
            <a:lvl3pPr marL="1180950" indent="-236190" eaLnBrk="0" hangingPunct="0">
              <a:defRPr>
                <a:solidFill>
                  <a:schemeClr val="tx1"/>
                </a:solidFill>
                <a:latin typeface="Arial" charset="0"/>
              </a:defRPr>
            </a:lvl3pPr>
            <a:lvl4pPr marL="1653330" indent="-236190" eaLnBrk="0" hangingPunct="0">
              <a:defRPr>
                <a:solidFill>
                  <a:schemeClr val="tx1"/>
                </a:solidFill>
                <a:latin typeface="Arial" charset="0"/>
              </a:defRPr>
            </a:lvl4pPr>
            <a:lvl5pPr marL="2125709" indent="-236190" eaLnBrk="0" hangingPunct="0">
              <a:defRPr>
                <a:solidFill>
                  <a:schemeClr val="tx1"/>
                </a:solidFill>
                <a:latin typeface="Arial" charset="0"/>
              </a:defRPr>
            </a:lvl5pPr>
            <a:lvl6pPr marL="2598090" indent="-236190" eaLnBrk="0" fontAlgn="base" hangingPunct="0">
              <a:spcBef>
                <a:spcPct val="0"/>
              </a:spcBef>
              <a:spcAft>
                <a:spcPct val="0"/>
              </a:spcAft>
              <a:defRPr>
                <a:solidFill>
                  <a:schemeClr val="tx1"/>
                </a:solidFill>
                <a:latin typeface="Arial" charset="0"/>
              </a:defRPr>
            </a:lvl6pPr>
            <a:lvl7pPr marL="3070470" indent="-236190" eaLnBrk="0" fontAlgn="base" hangingPunct="0">
              <a:spcBef>
                <a:spcPct val="0"/>
              </a:spcBef>
              <a:spcAft>
                <a:spcPct val="0"/>
              </a:spcAft>
              <a:defRPr>
                <a:solidFill>
                  <a:schemeClr val="tx1"/>
                </a:solidFill>
                <a:latin typeface="Arial" charset="0"/>
              </a:defRPr>
            </a:lvl7pPr>
            <a:lvl8pPr marL="3542849" indent="-236190" eaLnBrk="0" fontAlgn="base" hangingPunct="0">
              <a:spcBef>
                <a:spcPct val="0"/>
              </a:spcBef>
              <a:spcAft>
                <a:spcPct val="0"/>
              </a:spcAft>
              <a:defRPr>
                <a:solidFill>
                  <a:schemeClr val="tx1"/>
                </a:solidFill>
                <a:latin typeface="Arial" charset="0"/>
              </a:defRPr>
            </a:lvl8pPr>
            <a:lvl9pPr marL="4015229" indent="-236190" eaLnBrk="0" fontAlgn="base" hangingPunct="0">
              <a:spcBef>
                <a:spcPct val="0"/>
              </a:spcBef>
              <a:spcAft>
                <a:spcPct val="0"/>
              </a:spcAft>
              <a:defRPr>
                <a:solidFill>
                  <a:schemeClr val="tx1"/>
                </a:solidFill>
                <a:latin typeface="Arial" charset="0"/>
              </a:defRPr>
            </a:lvl9pPr>
          </a:lstStyle>
          <a:p>
            <a:fld id="{4B077490-987F-4276-8CEF-A7C5AB7D00E0}" type="slidenum">
              <a:rPr lang="nl-NL" smtClean="0">
                <a:solidFill>
                  <a:srgbClr val="FF0000"/>
                </a:solidFill>
                <a:latin typeface="Times New Roman" pitchFamily="18" charset="0"/>
              </a:rPr>
              <a:pPr/>
              <a:t>15</a:t>
            </a:fld>
            <a:endParaRPr lang="nl-NL" smtClean="0">
              <a:solidFill>
                <a:srgbClr val="FF0000"/>
              </a:solidFill>
              <a:latin typeface="Times New Roman" pitchFamily="18" charset="0"/>
            </a:endParaRPr>
          </a:p>
        </p:txBody>
      </p:sp>
      <p:sp>
        <p:nvSpPr>
          <p:cNvPr id="88067" name="Rectangle 1026"/>
          <p:cNvSpPr>
            <a:spLocks noGrp="1" noRot="1" noChangeAspect="1" noChangeArrowheads="1" noTextEdit="1"/>
          </p:cNvSpPr>
          <p:nvPr>
            <p:ph type="sldImg"/>
          </p:nvPr>
        </p:nvSpPr>
        <p:spPr>
          <a:xfrm>
            <a:off x="90488" y="744538"/>
            <a:ext cx="6616700" cy="3722687"/>
          </a:xfrm>
          <a:ln/>
        </p:spPr>
      </p:sp>
      <p:sp>
        <p:nvSpPr>
          <p:cNvPr id="88068" name="Rectangle 1027"/>
          <p:cNvSpPr>
            <a:spLocks noGrp="1" noChangeArrowheads="1"/>
          </p:cNvSpPr>
          <p:nvPr>
            <p:ph type="body" idx="1"/>
          </p:nvPr>
        </p:nvSpPr>
        <p:spPr>
          <a:noFill/>
        </p:spPr>
        <p:txBody>
          <a:bodyPr>
            <a:normAutofit/>
          </a:bodyPr>
          <a:lstStyle/>
          <a:p>
            <a:pPr defTabSz="882129" eaLnBrk="0" hangingPunct="0">
              <a:defRPr/>
            </a:pPr>
            <a:r>
              <a:rPr lang="nl-BE" dirty="0" smtClean="0">
                <a:solidFill>
                  <a:prstClr val="black"/>
                </a:solidFill>
              </a:rPr>
              <a:t>Nog enkele extra termen die</a:t>
            </a:r>
            <a:r>
              <a:rPr lang="nl-BE" baseline="0" dirty="0" smtClean="0">
                <a:solidFill>
                  <a:prstClr val="black"/>
                </a:solidFill>
              </a:rPr>
              <a:t> u misschien zal tegen komen in uw zoektocht :</a:t>
            </a:r>
            <a:endParaRPr lang="nl-BE" dirty="0" smtClean="0">
              <a:solidFill>
                <a:prstClr val="black"/>
              </a:solidFill>
            </a:endParaRPr>
          </a:p>
          <a:p>
            <a:pPr defTabSz="882129" eaLnBrk="0" hangingPunct="0">
              <a:defRPr/>
            </a:pPr>
            <a:endParaRPr lang="nl-BE" dirty="0" smtClean="0">
              <a:solidFill>
                <a:prstClr val="black"/>
              </a:solidFill>
            </a:endParaRPr>
          </a:p>
          <a:p>
            <a:pPr defTabSz="882129" eaLnBrk="0" hangingPunct="0">
              <a:defRPr/>
            </a:pPr>
            <a:r>
              <a:rPr lang="nl-BE" dirty="0" smtClean="0">
                <a:solidFill>
                  <a:prstClr val="black"/>
                </a:solidFill>
              </a:rPr>
              <a:t>Bij heel wat scholen en richtingen vindt u tegenwoordig het STEM-logo terug.</a:t>
            </a:r>
          </a:p>
          <a:p>
            <a:pPr defTabSz="882129" eaLnBrk="0" hangingPunct="0">
              <a:defRPr/>
            </a:pPr>
            <a:r>
              <a:rPr lang="nl-BE" dirty="0" smtClean="0">
                <a:solidFill>
                  <a:prstClr val="black"/>
                </a:solidFill>
              </a:rPr>
              <a:t>STEM </a:t>
            </a:r>
            <a:r>
              <a:rPr lang="nl-BE" dirty="0">
                <a:solidFill>
                  <a:prstClr val="black"/>
                </a:solidFill>
              </a:rPr>
              <a:t>staat voor </a:t>
            </a:r>
            <a:r>
              <a:rPr lang="nl-BE" dirty="0" err="1">
                <a:solidFill>
                  <a:prstClr val="black"/>
                </a:solidFill>
              </a:rPr>
              <a:t>Science</a:t>
            </a:r>
            <a:r>
              <a:rPr lang="nl-BE" dirty="0">
                <a:solidFill>
                  <a:prstClr val="black"/>
                </a:solidFill>
              </a:rPr>
              <a:t> – Technology – Engineering – </a:t>
            </a:r>
            <a:r>
              <a:rPr lang="nl-BE" dirty="0" err="1" smtClean="0">
                <a:solidFill>
                  <a:prstClr val="black"/>
                </a:solidFill>
              </a:rPr>
              <a:t>Matemathics</a:t>
            </a:r>
            <a:r>
              <a:rPr lang="nl-BE" baseline="0" dirty="0" smtClean="0">
                <a:solidFill>
                  <a:prstClr val="black"/>
                </a:solidFill>
              </a:rPr>
              <a:t> en wil de keuze voor wiskunde, exacte wetenschappen en techniek stimuleren.</a:t>
            </a:r>
          </a:p>
          <a:p>
            <a:pPr defTabSz="882129" eaLnBrk="0" hangingPunct="0">
              <a:defRPr/>
            </a:pPr>
            <a:r>
              <a:rPr lang="nl-BE" baseline="0" dirty="0" smtClean="0">
                <a:solidFill>
                  <a:prstClr val="black"/>
                </a:solidFill>
              </a:rPr>
              <a:t>Sommige scholen leggen in het eerste jaar al accenten op STEM en geven dit een plaats in hun lessenrooster.  De exacte invulling verschilt dan echter weer van school tot school.  </a:t>
            </a:r>
            <a:br>
              <a:rPr lang="nl-BE" baseline="0" dirty="0" smtClean="0">
                <a:solidFill>
                  <a:prstClr val="black"/>
                </a:solidFill>
              </a:rPr>
            </a:br>
            <a:r>
              <a:rPr lang="nl-BE" baseline="0" dirty="0" smtClean="0">
                <a:solidFill>
                  <a:prstClr val="black"/>
                </a:solidFill>
              </a:rPr>
              <a:t>Officieel is STEM geen aparte studierichting in de 2</a:t>
            </a:r>
            <a:r>
              <a:rPr lang="nl-BE" baseline="30000" dirty="0" smtClean="0">
                <a:solidFill>
                  <a:prstClr val="black"/>
                </a:solidFill>
              </a:rPr>
              <a:t>de</a:t>
            </a:r>
            <a:r>
              <a:rPr lang="nl-BE" baseline="0" dirty="0" smtClean="0">
                <a:solidFill>
                  <a:prstClr val="black"/>
                </a:solidFill>
              </a:rPr>
              <a:t> of 3</a:t>
            </a:r>
            <a:r>
              <a:rPr lang="nl-BE" baseline="30000" dirty="0" smtClean="0">
                <a:solidFill>
                  <a:prstClr val="black"/>
                </a:solidFill>
              </a:rPr>
              <a:t>de</a:t>
            </a:r>
            <a:r>
              <a:rPr lang="nl-BE" baseline="0" dirty="0" smtClean="0">
                <a:solidFill>
                  <a:prstClr val="black"/>
                </a:solidFill>
              </a:rPr>
              <a:t> graad maar wel een label voor bepaalde richtingen.</a:t>
            </a:r>
            <a:r>
              <a:rPr lang="nl-BE" dirty="0" smtClean="0">
                <a:solidFill>
                  <a:prstClr val="black"/>
                </a:solidFill>
              </a:rPr>
              <a:t/>
            </a:r>
            <a:br>
              <a:rPr lang="nl-BE" dirty="0" smtClean="0">
                <a:solidFill>
                  <a:prstClr val="black"/>
                </a:solidFill>
              </a:rPr>
            </a:br>
            <a:endParaRPr lang="nl-BE" dirty="0" smtClean="0">
              <a:solidFill>
                <a:prstClr val="black"/>
              </a:solidFill>
            </a:endParaRPr>
          </a:p>
          <a:p>
            <a:pPr defTabSz="882129" eaLnBrk="0" hangingPunct="0">
              <a:defRPr/>
            </a:pPr>
            <a:r>
              <a:rPr lang="nl-BE" dirty="0" smtClean="0">
                <a:solidFill>
                  <a:prstClr val="black"/>
                </a:solidFill>
              </a:rPr>
              <a:t>Sommige</a:t>
            </a:r>
            <a:r>
              <a:rPr lang="nl-BE" baseline="0" dirty="0" smtClean="0">
                <a:solidFill>
                  <a:prstClr val="black"/>
                </a:solidFill>
              </a:rPr>
              <a:t> scholen kiezen ook voor een vorm van meertalig onderwijs, CLIL (</a:t>
            </a:r>
            <a:r>
              <a:rPr lang="nl-BE" sz="1200" dirty="0">
                <a:solidFill>
                  <a:prstClr val="black"/>
                </a:solidFill>
                <a:ea typeface="Times New Roman"/>
                <a:cs typeface="Times New Roman"/>
              </a:rPr>
              <a:t>Content </a:t>
            </a:r>
            <a:r>
              <a:rPr lang="nl-BE" sz="1200" dirty="0" err="1">
                <a:solidFill>
                  <a:prstClr val="black"/>
                </a:solidFill>
                <a:ea typeface="Times New Roman"/>
                <a:cs typeface="Times New Roman"/>
              </a:rPr>
              <a:t>and</a:t>
            </a:r>
            <a:r>
              <a:rPr lang="nl-BE" sz="1200" dirty="0">
                <a:solidFill>
                  <a:prstClr val="black"/>
                </a:solidFill>
                <a:ea typeface="Times New Roman"/>
                <a:cs typeface="Times New Roman"/>
              </a:rPr>
              <a:t> Language </a:t>
            </a:r>
            <a:r>
              <a:rPr lang="nl-BE" sz="1200" dirty="0" err="1">
                <a:solidFill>
                  <a:prstClr val="black"/>
                </a:solidFill>
                <a:ea typeface="Times New Roman"/>
                <a:cs typeface="Times New Roman"/>
              </a:rPr>
              <a:t>Integrated</a:t>
            </a:r>
            <a:r>
              <a:rPr lang="nl-BE" sz="1200" dirty="0">
                <a:solidFill>
                  <a:prstClr val="black"/>
                </a:solidFill>
                <a:ea typeface="Times New Roman"/>
                <a:cs typeface="Times New Roman"/>
              </a:rPr>
              <a:t> Learning)</a:t>
            </a:r>
            <a:r>
              <a:rPr lang="nl-BE" baseline="0" dirty="0" smtClean="0">
                <a:solidFill>
                  <a:prstClr val="black"/>
                </a:solidFill>
              </a:rPr>
              <a:t>.  Dit betekent dat je onderwijs krijgt over een niet-taalvak in een andere taal dan het Nederlands.  Bijvoorbeeld het vak Economie wordt in het Frans gegeven.</a:t>
            </a:r>
            <a:endParaRPr lang="nl-BE" dirty="0" smtClean="0">
              <a:solidFill>
                <a:prstClr val="black"/>
              </a:solidFill>
            </a:endParaRPr>
          </a:p>
          <a:p>
            <a:pPr defTabSz="882129" eaLnBrk="0" hangingPunct="0">
              <a:defRPr/>
            </a:pPr>
            <a:endParaRPr lang="nl-BE" dirty="0" smtClean="0">
              <a:solidFill>
                <a:prstClr val="black"/>
              </a:solidFill>
            </a:endParaRPr>
          </a:p>
          <a:p>
            <a:pPr defTabSz="882129" eaLnBrk="0" hangingPunct="0">
              <a:defRPr/>
            </a:pPr>
            <a:r>
              <a:rPr lang="nl-BE" dirty="0" smtClean="0">
                <a:solidFill>
                  <a:prstClr val="black"/>
                </a:solidFill>
              </a:rPr>
              <a:t>Soms geven scholen ook extra</a:t>
            </a:r>
            <a:r>
              <a:rPr lang="nl-BE" baseline="0" dirty="0" smtClean="0">
                <a:solidFill>
                  <a:prstClr val="black"/>
                </a:solidFill>
              </a:rPr>
              <a:t> ondersteuning aan hun leerlingen op vlak van leren-leren, sociale vaardigheden, orde en organisatie in een specifiek lesuurtje.</a:t>
            </a:r>
          </a:p>
          <a:p>
            <a:pPr defTabSz="882129" eaLnBrk="0" hangingPunct="0">
              <a:defRPr/>
            </a:pPr>
            <a:r>
              <a:rPr lang="nl-BE" baseline="0" dirty="0" smtClean="0">
                <a:solidFill>
                  <a:prstClr val="black"/>
                </a:solidFill>
              </a:rPr>
              <a:t>Dit vind je terug op lessenroosters met namen als </a:t>
            </a:r>
            <a:r>
              <a:rPr lang="nl-BE" baseline="0" dirty="0" err="1" smtClean="0">
                <a:solidFill>
                  <a:prstClr val="black"/>
                </a:solidFill>
              </a:rPr>
              <a:t>Titularisuur</a:t>
            </a:r>
            <a:r>
              <a:rPr lang="nl-BE" baseline="0" dirty="0" smtClean="0">
                <a:solidFill>
                  <a:prstClr val="black"/>
                </a:solidFill>
              </a:rPr>
              <a:t>, </a:t>
            </a:r>
            <a:r>
              <a:rPr lang="nl-BE" baseline="0" dirty="0" err="1" smtClean="0">
                <a:solidFill>
                  <a:prstClr val="black"/>
                </a:solidFill>
              </a:rPr>
              <a:t>klasuur</a:t>
            </a:r>
            <a:r>
              <a:rPr lang="nl-BE" baseline="0" dirty="0" smtClean="0">
                <a:solidFill>
                  <a:prstClr val="black"/>
                </a:solidFill>
              </a:rPr>
              <a:t>, leefsleutels, enzovoort.</a:t>
            </a:r>
            <a:br>
              <a:rPr lang="nl-BE" baseline="0" dirty="0" smtClean="0">
                <a:solidFill>
                  <a:prstClr val="black"/>
                </a:solidFill>
              </a:rPr>
            </a:br>
            <a:r>
              <a:rPr lang="nl-BE" baseline="0" dirty="0" smtClean="0">
                <a:solidFill>
                  <a:prstClr val="black"/>
                </a:solidFill>
              </a:rPr>
              <a:t>Veel scholen bieden vrijwillig of verplicht ook extra uurtjes Studie aan, zodat leerlingen hun studiewerk kunnen doen in een gestructureerde en rustige omgeving onder toezicht.</a:t>
            </a:r>
          </a:p>
          <a:p>
            <a:pPr defTabSz="882129" eaLnBrk="0" hangingPunct="0">
              <a:defRPr/>
            </a:pPr>
            <a:endParaRPr lang="nl-BE" baseline="0" dirty="0" smtClean="0">
              <a:solidFill>
                <a:prstClr val="black"/>
              </a:solidFill>
            </a:endParaRPr>
          </a:p>
          <a:p>
            <a:pPr defTabSz="882129" eaLnBrk="0" hangingPunct="0">
              <a:defRPr/>
            </a:pPr>
            <a:r>
              <a:rPr lang="nl-BE" sz="1200" dirty="0">
                <a:solidFill>
                  <a:prstClr val="black"/>
                </a:solidFill>
                <a:ea typeface="Times New Roman"/>
                <a:cs typeface="Times New Roman"/>
              </a:rPr>
              <a:t/>
            </a:r>
            <a:br>
              <a:rPr lang="nl-BE" sz="1200" dirty="0">
                <a:solidFill>
                  <a:prstClr val="black"/>
                </a:solidFill>
                <a:ea typeface="Times New Roman"/>
                <a:cs typeface="Times New Roman"/>
              </a:rPr>
            </a:br>
            <a:endParaRPr lang="nl-BE" dirty="0">
              <a:solidFill>
                <a:prstClr val="black"/>
              </a:solidFill>
            </a:endParaRPr>
          </a:p>
          <a:p>
            <a:pPr defTabSz="882129">
              <a:defRPr/>
            </a:pPr>
            <a:endParaRPr lang="nl-BE" dirty="0">
              <a:solidFill>
                <a:prstClr val="black"/>
              </a:solidFill>
            </a:endParaRPr>
          </a:p>
        </p:txBody>
      </p:sp>
      <p:sp>
        <p:nvSpPr>
          <p:cNvPr id="2" name="Tijdelijke aanduiding voor voettekst 1"/>
          <p:cNvSpPr>
            <a:spLocks noGrp="1"/>
          </p:cNvSpPr>
          <p:nvPr>
            <p:ph type="ftr" sz="quarter" idx="10"/>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166601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Ik</a:t>
            </a:r>
            <a:r>
              <a:rPr lang="nl-BE" baseline="0" dirty="0" smtClean="0"/>
              <a:t> hoop dat hiermee het eerste jaar wat duidelijker vorm krijgt voor u om een keuze te maken.</a:t>
            </a:r>
          </a:p>
          <a:p>
            <a:r>
              <a:rPr lang="nl-BE" baseline="0" dirty="0" smtClean="0"/>
              <a:t>En voor u het weet, schuift uw zoon of dochter door naar het 2</a:t>
            </a:r>
            <a:r>
              <a:rPr lang="nl-BE" baseline="30000" dirty="0" smtClean="0"/>
              <a:t>de</a:t>
            </a:r>
            <a:r>
              <a:rPr lang="nl-BE" baseline="0" dirty="0" smtClean="0"/>
              <a:t> jaar in het secundair onderwijs.</a:t>
            </a:r>
            <a:br>
              <a:rPr lang="nl-BE" baseline="0" dirty="0" smtClean="0"/>
            </a:br>
            <a:r>
              <a:rPr lang="nl-BE" baseline="0" dirty="0" smtClean="0"/>
              <a:t>De leerlingen uit 1A gaan verder naar 2A of stappen over naar 2B.  </a:t>
            </a:r>
            <a:br>
              <a:rPr lang="nl-BE" baseline="0" dirty="0" smtClean="0"/>
            </a:br>
            <a:r>
              <a:rPr lang="nl-BE" baseline="0" dirty="0" smtClean="0"/>
              <a:t>Heel uitzonderlijk zien we een leerling met groot succes 1B afwerken om dan alsnog de stap te zetten naar 1A of 2A.  </a:t>
            </a:r>
          </a:p>
          <a:p>
            <a:r>
              <a:rPr lang="nl-BE" baseline="0" dirty="0" smtClean="0"/>
              <a:t>In de meeste gevallen voelen die leerlingen zich echter zo goed in de B-stroom, dat ze gewoon verder gaan naar 2B.</a:t>
            </a:r>
          </a:p>
          <a:p>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16</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17250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cs typeface="Calibri"/>
              </a:rPr>
              <a:t>In het 2</a:t>
            </a:r>
            <a:r>
              <a:rPr lang="nl-BE" baseline="30000" dirty="0" smtClean="0">
                <a:cs typeface="Calibri"/>
              </a:rPr>
              <a:t>de</a:t>
            </a:r>
            <a:r>
              <a:rPr lang="nl-BE" baseline="0" dirty="0" smtClean="0">
                <a:cs typeface="Calibri"/>
              </a:rPr>
              <a:t> jaar blijven de p</a:t>
            </a:r>
            <a:r>
              <a:rPr lang="nl-BE" dirty="0" smtClean="0">
                <a:cs typeface="Calibri"/>
              </a:rPr>
              <a:t>rincipes van algemene</a:t>
            </a:r>
            <a:r>
              <a:rPr lang="nl-BE" baseline="0" dirty="0" smtClean="0">
                <a:cs typeface="Calibri"/>
              </a:rPr>
              <a:t> vorming en differentiatie hetzelfde, maar het aantal uren ligt anders.</a:t>
            </a:r>
          </a:p>
          <a:p>
            <a:r>
              <a:rPr lang="nl-BE" baseline="0" dirty="0" smtClean="0"/>
              <a:t>Dit is nodig om plaats te maken voor de basisopties.</a:t>
            </a:r>
          </a:p>
          <a:p>
            <a:r>
              <a:rPr lang="nl-BE" baseline="0" dirty="0" smtClean="0"/>
              <a:t>Wat zijn basisopties?</a:t>
            </a:r>
          </a:p>
          <a:p>
            <a:r>
              <a:rPr lang="nl-BE" baseline="0" dirty="0" smtClean="0"/>
              <a:t>Dit zijn extra vakken om interesse in een studiegebied te verkennen.</a:t>
            </a:r>
          </a:p>
          <a:p>
            <a:r>
              <a:rPr lang="nl-BE" baseline="0" dirty="0" smtClean="0"/>
              <a:t>Deze gaan al iets specifieker, maar zijn nog steeds </a:t>
            </a:r>
            <a:r>
              <a:rPr lang="nl-BE" b="1" baseline="0" dirty="0" smtClean="0"/>
              <a:t>niet</a:t>
            </a:r>
            <a:r>
              <a:rPr lang="nl-BE" baseline="0" dirty="0" smtClean="0"/>
              <a:t> bepalend voor de keuze in de tweede graad.  </a:t>
            </a:r>
            <a:br>
              <a:rPr lang="nl-BE" baseline="0" dirty="0" smtClean="0"/>
            </a:br>
            <a:r>
              <a:rPr lang="nl-BE" baseline="0" dirty="0" smtClean="0"/>
              <a:t>Het is toch wel goed om al eens te informeren wat de school aanbiedt van basisopties in het tweede jaar, alhoewel dit momenteel nog niet steeds 100% duidelijk is…</a:t>
            </a:r>
            <a:endParaRPr lang="nl-BE" dirty="0" smtClean="0"/>
          </a:p>
          <a:p>
            <a:pPr defTabSz="816270"/>
            <a:r>
              <a:rPr lang="nl-BE" baseline="0" dirty="0" smtClean="0">
                <a:cs typeface="Calibri"/>
              </a:rPr>
              <a:t>In veel gevallen zullen de scholen hun aanbod kunnen baseren op de huidige basisopties die er bestaan.  Maar er zullen zeker nog nieuwe mogelijkheden uitgewerkt worden in de loop van volgend schooljaar, voór de start op 1 september 2020.</a:t>
            </a:r>
          </a:p>
          <a:p>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17</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17250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cs typeface="Calibri"/>
              </a:rPr>
              <a:t>De</a:t>
            </a:r>
            <a:r>
              <a:rPr lang="nl-BE" baseline="0" dirty="0" smtClean="0">
                <a:cs typeface="Calibri"/>
              </a:rPr>
              <a:t> 11 basisopties in 2A staan hier in een </a:t>
            </a:r>
            <a:r>
              <a:rPr lang="nl-BE" baseline="0" dirty="0" smtClean="0">
                <a:cs typeface="Calibri"/>
              </a:rPr>
              <a:t>kleur. </a:t>
            </a:r>
            <a:br>
              <a:rPr lang="nl-BE" baseline="0" dirty="0" smtClean="0">
                <a:cs typeface="Calibri"/>
              </a:rPr>
            </a:br>
            <a:r>
              <a:rPr lang="nl-BE" baseline="0" dirty="0" smtClean="0">
                <a:cs typeface="Calibri"/>
              </a:rPr>
              <a:t>Scholen </a:t>
            </a:r>
            <a:r>
              <a:rPr lang="nl-BE" baseline="0" dirty="0" smtClean="0">
                <a:cs typeface="Calibri"/>
              </a:rPr>
              <a:t>kunnen kiezen hoeveel basisopties zij aanbieden binnen die 5 uur per </a:t>
            </a:r>
            <a:r>
              <a:rPr lang="nl-BE" baseline="0" dirty="0" smtClean="0">
                <a:cs typeface="Calibri"/>
              </a:rPr>
              <a:t>week, de leerling kiest er dan 1 uit.</a:t>
            </a:r>
            <a:endParaRPr lang="nl-BE" baseline="0" dirty="0" smtClean="0">
              <a:cs typeface="Calibri"/>
            </a:endParaRPr>
          </a:p>
          <a:p>
            <a:r>
              <a:rPr lang="nl-BE" baseline="0" dirty="0" smtClean="0">
                <a:cs typeface="Calibri"/>
              </a:rPr>
              <a:t>Omdat sommige basisopties vrij ruim zijn, kunnen scholen </a:t>
            </a:r>
            <a:r>
              <a:rPr lang="nl-BE" baseline="0" dirty="0" smtClean="0">
                <a:cs typeface="Calibri"/>
              </a:rPr>
              <a:t>ook onderliggende pakketten aanbieden in </a:t>
            </a:r>
            <a:r>
              <a:rPr lang="nl-BE" baseline="0" dirty="0" smtClean="0">
                <a:cs typeface="Calibri"/>
              </a:rPr>
              <a:t>plaats van de volledige </a:t>
            </a:r>
            <a:r>
              <a:rPr lang="nl-BE" baseline="0" dirty="0" smtClean="0">
                <a:cs typeface="Calibri"/>
              </a:rPr>
              <a:t>basisoptie.</a:t>
            </a:r>
            <a:br>
              <a:rPr lang="nl-BE" baseline="0" dirty="0" smtClean="0">
                <a:cs typeface="Calibri"/>
              </a:rPr>
            </a:br>
            <a:r>
              <a:rPr lang="nl-BE" baseline="0" dirty="0" smtClean="0">
                <a:cs typeface="Calibri"/>
              </a:rPr>
              <a:t>In de ene school zal je dus kunnen kiezen voor de theoretische basisoptie STEM-wetenschappen, terwijl je ergens anders zal merken dat de basisopties IW en </a:t>
            </a:r>
            <a:r>
              <a:rPr lang="nl-BE" baseline="0" dirty="0" err="1" smtClean="0">
                <a:cs typeface="Calibri"/>
              </a:rPr>
              <a:t>TeWe</a:t>
            </a:r>
            <a:r>
              <a:rPr lang="nl-BE" baseline="0" dirty="0" smtClean="0">
                <a:cs typeface="Calibri"/>
              </a:rPr>
              <a:t> in een verschillende school aangeboden worden.</a:t>
            </a:r>
            <a:br>
              <a:rPr lang="nl-BE" baseline="0" dirty="0" smtClean="0">
                <a:cs typeface="Calibri"/>
              </a:rPr>
            </a:br>
            <a:r>
              <a:rPr lang="nl-BE" baseline="0" dirty="0" smtClean="0">
                <a:cs typeface="Calibri"/>
              </a:rPr>
              <a:t>Wie kiest voor STEM-technieken, zal vaak ook nog een keuze moeten maken tussen Mechanica-Elektriciteit of Bouw-Hout, of zal specifiek kiezen voor een school met Agro- en biotechnieken in een Tuinbouwschool.</a:t>
            </a:r>
            <a:br>
              <a:rPr lang="nl-BE" baseline="0" dirty="0" smtClean="0">
                <a:cs typeface="Calibri"/>
              </a:rPr>
            </a:br>
            <a:endParaRPr lang="nl-BE" baseline="0" dirty="0" smtClean="0">
              <a:cs typeface="Calibri"/>
            </a:endParaRPr>
          </a:p>
          <a:p>
            <a:endParaRPr lang="nl-BE" baseline="0" dirty="0" smtClean="0">
              <a:cs typeface="Calibri"/>
            </a:endParaRPr>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18</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26701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pPr defTabSz="816270">
              <a:defRPr/>
            </a:pPr>
            <a:r>
              <a:rPr lang="en-US" dirty="0" smtClean="0">
                <a:cs typeface="Calibri"/>
              </a:rPr>
              <a:t>In 2B </a:t>
            </a:r>
            <a:r>
              <a:rPr lang="en-US" dirty="0" err="1" smtClean="0">
                <a:cs typeface="Calibri"/>
              </a:rPr>
              <a:t>heb</a:t>
            </a:r>
            <a:r>
              <a:rPr lang="en-US" dirty="0" smtClean="0">
                <a:cs typeface="Calibri"/>
              </a:rPr>
              <a:t> je 10 </a:t>
            </a:r>
            <a:r>
              <a:rPr lang="en-US" dirty="0" err="1" smtClean="0">
                <a:cs typeface="Calibri"/>
              </a:rPr>
              <a:t>lesuren</a:t>
            </a:r>
            <a:r>
              <a:rPr lang="en-US" dirty="0" smtClean="0">
                <a:cs typeface="Calibri"/>
              </a:rPr>
              <a:t> </a:t>
            </a:r>
            <a:r>
              <a:rPr lang="en-US" dirty="0" err="1" smtClean="0">
                <a:cs typeface="Calibri"/>
              </a:rPr>
              <a:t>voor</a:t>
            </a:r>
            <a:r>
              <a:rPr lang="en-US" dirty="0" smtClean="0">
                <a:cs typeface="Calibri"/>
              </a:rPr>
              <a:t> de </a:t>
            </a:r>
            <a:r>
              <a:rPr lang="en-US" dirty="0" err="1" smtClean="0">
                <a:cs typeface="Calibri"/>
              </a:rPr>
              <a:t>basisopties</a:t>
            </a:r>
            <a:r>
              <a:rPr lang="en-US" dirty="0" smtClean="0">
                <a:cs typeface="Calibri"/>
              </a:rPr>
              <a:t>, wat </a:t>
            </a:r>
            <a:r>
              <a:rPr lang="en-US" dirty="0" err="1" smtClean="0">
                <a:cs typeface="Calibri"/>
              </a:rPr>
              <a:t>dubbel</a:t>
            </a:r>
            <a:r>
              <a:rPr lang="en-US" baseline="0" dirty="0" smtClean="0">
                <a:cs typeface="Calibri"/>
              </a:rPr>
              <a:t> </a:t>
            </a:r>
            <a:r>
              <a:rPr lang="en-US" baseline="0" dirty="0" err="1" smtClean="0">
                <a:cs typeface="Calibri"/>
              </a:rPr>
              <a:t>zoveel</a:t>
            </a:r>
            <a:r>
              <a:rPr lang="en-US" baseline="0" dirty="0" smtClean="0">
                <a:cs typeface="Calibri"/>
              </a:rPr>
              <a:t> is </a:t>
            </a:r>
            <a:r>
              <a:rPr lang="en-US" baseline="0" dirty="0" err="1" smtClean="0">
                <a:cs typeface="Calibri"/>
              </a:rPr>
              <a:t>als</a:t>
            </a:r>
            <a:r>
              <a:rPr lang="en-US" baseline="0" dirty="0" smtClean="0">
                <a:cs typeface="Calibri"/>
              </a:rPr>
              <a:t> in 2A.  </a:t>
            </a:r>
            <a:r>
              <a:rPr lang="en-US" baseline="0" dirty="0" err="1" smtClean="0">
                <a:cs typeface="Calibri"/>
              </a:rPr>
              <a:t>Hierdoor</a:t>
            </a:r>
            <a:r>
              <a:rPr lang="en-US" baseline="0" dirty="0" smtClean="0">
                <a:cs typeface="Calibri"/>
              </a:rPr>
              <a:t> </a:t>
            </a:r>
            <a:r>
              <a:rPr lang="en-US" baseline="0" dirty="0" err="1" smtClean="0">
                <a:cs typeface="Calibri"/>
              </a:rPr>
              <a:t>heeft</a:t>
            </a:r>
            <a:r>
              <a:rPr lang="en-US" baseline="0" dirty="0" smtClean="0">
                <a:cs typeface="Calibri"/>
              </a:rPr>
              <a:t> de school de </a:t>
            </a:r>
            <a:r>
              <a:rPr lang="en-US" baseline="0" dirty="0" err="1" smtClean="0">
                <a:cs typeface="Calibri"/>
              </a:rPr>
              <a:t>vrijheid</a:t>
            </a:r>
            <a:r>
              <a:rPr lang="en-US" baseline="0" dirty="0" smtClean="0">
                <a:cs typeface="Calibri"/>
              </a:rPr>
              <a:t> : </a:t>
            </a:r>
            <a:r>
              <a:rPr lang="en-US" baseline="0" dirty="0" err="1" smtClean="0">
                <a:cs typeface="Calibri"/>
              </a:rPr>
              <a:t>ofwel</a:t>
            </a:r>
            <a:r>
              <a:rPr lang="en-US" baseline="0" dirty="0" smtClean="0">
                <a:cs typeface="Calibri"/>
              </a:rPr>
              <a:t> </a:t>
            </a:r>
            <a:r>
              <a:rPr lang="en-US" baseline="0" dirty="0" err="1" smtClean="0">
                <a:cs typeface="Calibri"/>
              </a:rPr>
              <a:t>alle</a:t>
            </a:r>
            <a:r>
              <a:rPr lang="en-US" baseline="0" dirty="0" smtClean="0">
                <a:cs typeface="Calibri"/>
              </a:rPr>
              <a:t> </a:t>
            </a:r>
            <a:r>
              <a:rPr lang="en-US" baseline="0" dirty="0" err="1" smtClean="0">
                <a:cs typeface="Calibri"/>
              </a:rPr>
              <a:t>uren</a:t>
            </a:r>
            <a:r>
              <a:rPr lang="en-US" baseline="0" dirty="0" smtClean="0">
                <a:cs typeface="Calibri"/>
              </a:rPr>
              <a:t> </a:t>
            </a:r>
            <a:r>
              <a:rPr lang="en-US" baseline="0" dirty="0" err="1" smtClean="0">
                <a:cs typeface="Calibri"/>
              </a:rPr>
              <a:t>besteden</a:t>
            </a:r>
            <a:r>
              <a:rPr lang="en-US" baseline="0" dirty="0" smtClean="0">
                <a:cs typeface="Calibri"/>
              </a:rPr>
              <a:t> </a:t>
            </a:r>
            <a:r>
              <a:rPr lang="en-US" baseline="0" dirty="0" err="1" smtClean="0">
                <a:cs typeface="Calibri"/>
              </a:rPr>
              <a:t>voor</a:t>
            </a:r>
            <a:r>
              <a:rPr lang="en-US" baseline="0" dirty="0" smtClean="0">
                <a:cs typeface="Calibri"/>
              </a:rPr>
              <a:t> 1 </a:t>
            </a:r>
            <a:r>
              <a:rPr lang="en-US" baseline="0" dirty="0" err="1" smtClean="0">
                <a:cs typeface="Calibri"/>
              </a:rPr>
              <a:t>basisoptie</a:t>
            </a:r>
            <a:r>
              <a:rPr lang="en-US" baseline="0" dirty="0" smtClean="0">
                <a:cs typeface="Calibri"/>
              </a:rPr>
              <a:t>, </a:t>
            </a:r>
            <a:r>
              <a:rPr lang="en-US" baseline="0" dirty="0" err="1" smtClean="0">
                <a:cs typeface="Calibri"/>
              </a:rPr>
              <a:t>ofwel</a:t>
            </a:r>
            <a:r>
              <a:rPr lang="en-US" baseline="0" dirty="0" smtClean="0">
                <a:cs typeface="Calibri"/>
              </a:rPr>
              <a:t> in die 10 </a:t>
            </a:r>
            <a:r>
              <a:rPr lang="en-US" baseline="0" dirty="0" err="1" smtClean="0">
                <a:cs typeface="Calibri"/>
              </a:rPr>
              <a:t>uren</a:t>
            </a:r>
            <a:r>
              <a:rPr lang="en-US" baseline="0" dirty="0" smtClean="0">
                <a:cs typeface="Calibri"/>
              </a:rPr>
              <a:t> </a:t>
            </a:r>
            <a:r>
              <a:rPr lang="en-US" baseline="0" dirty="0" err="1" smtClean="0">
                <a:cs typeface="Calibri"/>
              </a:rPr>
              <a:t>een</a:t>
            </a:r>
            <a:r>
              <a:rPr lang="en-US" baseline="0" dirty="0" smtClean="0">
                <a:cs typeface="Calibri"/>
              </a:rPr>
              <a:t> </a:t>
            </a:r>
            <a:r>
              <a:rPr lang="en-US" baseline="0" dirty="0" err="1" smtClean="0">
                <a:cs typeface="Calibri"/>
              </a:rPr>
              <a:t>combinatie</a:t>
            </a:r>
            <a:r>
              <a:rPr lang="en-US" baseline="0" dirty="0" smtClean="0">
                <a:cs typeface="Calibri"/>
              </a:rPr>
              <a:t> van </a:t>
            </a:r>
            <a:r>
              <a:rPr lang="en-US" baseline="0" dirty="0" err="1" smtClean="0">
                <a:cs typeface="Calibri"/>
              </a:rPr>
              <a:t>meerdere</a:t>
            </a:r>
            <a:r>
              <a:rPr lang="en-US" baseline="0" dirty="0" smtClean="0">
                <a:cs typeface="Calibri"/>
              </a:rPr>
              <a:t> </a:t>
            </a:r>
            <a:r>
              <a:rPr lang="en-US" baseline="0" dirty="0" err="1" smtClean="0">
                <a:cs typeface="Calibri"/>
              </a:rPr>
              <a:t>pakketten</a:t>
            </a:r>
            <a:r>
              <a:rPr lang="en-US" baseline="0" dirty="0" smtClean="0">
                <a:cs typeface="Calibri"/>
              </a:rPr>
              <a:t> </a:t>
            </a:r>
            <a:r>
              <a:rPr lang="en-US" baseline="0" dirty="0" err="1" smtClean="0">
                <a:cs typeface="Calibri"/>
              </a:rPr>
              <a:t>aanbieden</a:t>
            </a:r>
            <a:r>
              <a:rPr lang="en-US" baseline="0" dirty="0" smtClean="0">
                <a:cs typeface="Calibri"/>
              </a:rPr>
              <a:t>.  De </a:t>
            </a:r>
            <a:r>
              <a:rPr lang="en-US" baseline="0" dirty="0" err="1" smtClean="0">
                <a:cs typeface="Calibri"/>
              </a:rPr>
              <a:t>leerling</a:t>
            </a:r>
            <a:r>
              <a:rPr lang="en-US" baseline="0" dirty="0" smtClean="0">
                <a:cs typeface="Calibri"/>
              </a:rPr>
              <a:t> </a:t>
            </a:r>
            <a:r>
              <a:rPr lang="en-US" baseline="0" dirty="0" err="1" smtClean="0">
                <a:cs typeface="Calibri"/>
              </a:rPr>
              <a:t>kan</a:t>
            </a:r>
            <a:r>
              <a:rPr lang="en-US" baseline="0" dirty="0" smtClean="0">
                <a:cs typeface="Calibri"/>
              </a:rPr>
              <a:t> </a:t>
            </a:r>
            <a:r>
              <a:rPr lang="en-US" baseline="0" dirty="0" err="1" smtClean="0">
                <a:cs typeface="Calibri"/>
              </a:rPr>
              <a:t>dan</a:t>
            </a:r>
            <a:r>
              <a:rPr lang="en-US" baseline="0" dirty="0" smtClean="0">
                <a:cs typeface="Calibri"/>
              </a:rPr>
              <a:t> </a:t>
            </a:r>
            <a:r>
              <a:rPr lang="en-US" baseline="0" dirty="0" err="1" smtClean="0">
                <a:cs typeface="Calibri"/>
              </a:rPr>
              <a:t>zelf</a:t>
            </a:r>
            <a:r>
              <a:rPr lang="en-US" baseline="0" dirty="0" smtClean="0">
                <a:cs typeface="Calibri"/>
              </a:rPr>
              <a:t> </a:t>
            </a:r>
            <a:r>
              <a:rPr lang="en-US" baseline="0" dirty="0" err="1" smtClean="0">
                <a:cs typeface="Calibri"/>
              </a:rPr>
              <a:t>ook</a:t>
            </a:r>
            <a:r>
              <a:rPr lang="en-US" baseline="0" dirty="0" smtClean="0">
                <a:cs typeface="Calibri"/>
              </a:rPr>
              <a:t> </a:t>
            </a:r>
            <a:r>
              <a:rPr lang="en-US" baseline="0" dirty="0" err="1" smtClean="0">
                <a:cs typeface="Calibri"/>
              </a:rPr>
              <a:t>weer</a:t>
            </a:r>
            <a:r>
              <a:rPr lang="en-US" baseline="0" dirty="0" smtClean="0">
                <a:cs typeface="Calibri"/>
              </a:rPr>
              <a:t> </a:t>
            </a:r>
            <a:r>
              <a:rPr lang="en-US" baseline="0" dirty="0" err="1" smtClean="0">
                <a:cs typeface="Calibri"/>
              </a:rPr>
              <a:t>kiezen</a:t>
            </a:r>
            <a:r>
              <a:rPr lang="en-US" baseline="0" dirty="0" smtClean="0">
                <a:cs typeface="Calibri"/>
              </a:rPr>
              <a:t> </a:t>
            </a:r>
            <a:r>
              <a:rPr lang="en-US" baseline="0" dirty="0" err="1" smtClean="0">
                <a:cs typeface="Calibri"/>
              </a:rPr>
              <a:t>uit</a:t>
            </a:r>
            <a:r>
              <a:rPr lang="en-US" baseline="0" dirty="0" smtClean="0">
                <a:cs typeface="Calibri"/>
              </a:rPr>
              <a:t> het </a:t>
            </a:r>
            <a:r>
              <a:rPr lang="en-US" baseline="0" dirty="0" err="1" smtClean="0">
                <a:cs typeface="Calibri"/>
              </a:rPr>
              <a:t>aanbod</a:t>
            </a:r>
            <a:r>
              <a:rPr lang="en-US" baseline="0" dirty="0" smtClean="0">
                <a:cs typeface="Calibri"/>
              </a:rPr>
              <a:t> </a:t>
            </a:r>
            <a:r>
              <a:rPr lang="en-US" baseline="0" dirty="0" err="1" smtClean="0">
                <a:cs typeface="Calibri"/>
              </a:rPr>
              <a:t>binnen</a:t>
            </a:r>
            <a:r>
              <a:rPr lang="en-US" baseline="0" dirty="0" smtClean="0">
                <a:cs typeface="Calibri"/>
              </a:rPr>
              <a:t> de school.</a:t>
            </a:r>
            <a:endParaRPr lang="en-US" dirty="0" smtClean="0">
              <a:cs typeface="Calibri"/>
            </a:endParaRPr>
          </a:p>
          <a:p>
            <a:r>
              <a:rPr lang="nl-BE" dirty="0" smtClean="0"/>
              <a:t>Tot nu toe werden in 2B voor combinaties</a:t>
            </a:r>
            <a:r>
              <a:rPr lang="nl-BE" baseline="0" dirty="0" smtClean="0"/>
              <a:t> aangeboden.  Een aantal klassieke combinaties waren Hout en Metaal of Kantoor/Verkoop met Verzorging/Voeding.   Mogelijks blijven die combinaties bestaan maar evengoed krijgt de leerling de kans om specifiek voor 1 basisoptie te kiezen in die 10 uur, bijvoorbeeld enkel </a:t>
            </a:r>
            <a:r>
              <a:rPr lang="nl-BE" baseline="0" dirty="0" err="1" smtClean="0"/>
              <a:t>Economie&amp;Organisatie</a:t>
            </a:r>
            <a:r>
              <a:rPr lang="nl-BE" baseline="0" dirty="0" smtClean="0"/>
              <a:t>.</a:t>
            </a:r>
          </a:p>
          <a:p>
            <a:r>
              <a:rPr lang="nl-BE" dirty="0" smtClean="0"/>
              <a:t/>
            </a:r>
            <a:br>
              <a:rPr lang="nl-BE" dirty="0" smtClean="0"/>
            </a:br>
            <a:r>
              <a:rPr lang="nl-BE" dirty="0" smtClean="0"/>
              <a:t>Ik herhaal dat hier vooral kennis gemaakt wordt met de praktijk, in</a:t>
            </a:r>
            <a:r>
              <a:rPr lang="nl-BE" baseline="0" dirty="0" smtClean="0"/>
              <a:t> het 3</a:t>
            </a:r>
            <a:r>
              <a:rPr lang="nl-BE" baseline="30000" dirty="0" smtClean="0"/>
              <a:t>de</a:t>
            </a:r>
            <a:r>
              <a:rPr lang="nl-BE" baseline="0" dirty="0" smtClean="0"/>
              <a:t> jaar kan je nog probleemloos instappen in een totaal andere richting.</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19</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51923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Ik ga het vanavond voor jullie hebben over studierichtingen en keuzeopties.</a:t>
            </a:r>
          </a:p>
          <a:p>
            <a:r>
              <a:rPr lang="nl-BE" dirty="0" smtClean="0"/>
              <a:t>Om een goede studiekeuze te maken moet je natuurlijk voldoende zicht hebben op het</a:t>
            </a:r>
            <a:r>
              <a:rPr lang="nl-BE" baseline="0" dirty="0" smtClean="0"/>
              <a:t> aanbod waaruit je kan kiezen.</a:t>
            </a:r>
          </a:p>
          <a:p>
            <a:r>
              <a:rPr lang="nl-BE" baseline="0" dirty="0" smtClean="0"/>
              <a:t>Anderzijds is het minstens even belangrijk om te kijken naar de persoon, de leerling die de keuze maakt.</a:t>
            </a:r>
          </a:p>
          <a:p>
            <a:r>
              <a:rPr lang="nl-BE" baseline="0" dirty="0" smtClean="0"/>
              <a:t>Vanuit het CLB promoten wij hierbij vooral het verhaal van talenten, interesses, mogelijkheden, kwaliteiten, vaardigheden en attitudes.</a:t>
            </a:r>
            <a:br>
              <a:rPr lang="nl-BE" baseline="0" dirty="0" smtClean="0"/>
            </a:br>
            <a:r>
              <a:rPr lang="nl-BE" baseline="0" dirty="0" smtClean="0"/>
              <a:t>We willen vermijden dat een leerling te horen krijgt wat hij allemaal NIET kan.</a:t>
            </a:r>
            <a:br>
              <a:rPr lang="nl-BE" baseline="0" dirty="0" smtClean="0"/>
            </a:br>
            <a:r>
              <a:rPr lang="nl-BE" baseline="0" dirty="0" smtClean="0"/>
              <a:t>We willen eerder gaan benadrukken wat hij of zij allemaal WEL goed doet.</a:t>
            </a:r>
          </a:p>
          <a:p>
            <a:r>
              <a:rPr lang="nl-BE" baseline="0" dirty="0" smtClean="0"/>
              <a:t>We leggen het accent op TALENT.</a:t>
            </a:r>
          </a:p>
          <a:p>
            <a:r>
              <a:rPr lang="nl-BE" baseline="0" dirty="0" smtClean="0"/>
              <a:t>Niet alleen talenten die te maken hebben met school en met leren, zoals een goed geheugen, aanleg voor taal en/of rekenen, snel inzicht hebben in nieuwe redeneringen, goede inzet,…</a:t>
            </a:r>
          </a:p>
          <a:p>
            <a:r>
              <a:rPr lang="nl-BE" baseline="0" dirty="0" smtClean="0"/>
              <a:t>Maar ook talenten zoals handigheid, doorzettingsvermogen, creativiteit, ‘werk zien’, technisch en ruimtelijk inzicht, sociale vaardigheid, sportiviteit… moeten mee in kaart gebracht worden om tot een goede studiekeuze te komen. </a:t>
            </a:r>
          </a:p>
          <a:p>
            <a:r>
              <a:rPr lang="nl-BE" i="0" baseline="0" dirty="0" smtClean="0"/>
              <a:t>De leerkracht L6 werkt hierrond in de klas aan de hand van een studiekeuzeboekje en allerlei activiteiten.  Ga hierover zeker ook met uw kind in gesprek, om samen op zoek te gaan naar talenten en interesses.</a:t>
            </a:r>
          </a:p>
          <a:p>
            <a:r>
              <a:rPr lang="nl-BE" baseline="0" dirty="0" smtClean="0"/>
              <a:t>Een volledig beeld van de leerling helpt zonder twijfel bij het maken van een studiekeuze.</a:t>
            </a:r>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233995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En voor</a:t>
            </a:r>
            <a:r>
              <a:rPr lang="nl-BE" baseline="0" dirty="0" smtClean="0"/>
              <a:t> je het weet is de eerste graad voorbij en kijken we even verder vooruit naar de toekomst.</a:t>
            </a:r>
            <a:br>
              <a:rPr lang="nl-BE" baseline="0" dirty="0" smtClean="0"/>
            </a:br>
            <a:r>
              <a:rPr lang="nl-BE" baseline="0" dirty="0" smtClean="0"/>
              <a:t>Daarover is door de modernisering van het SO nog niet veel te zeggen.</a:t>
            </a:r>
            <a:br>
              <a:rPr lang="nl-BE" baseline="0" dirty="0" smtClean="0"/>
            </a:br>
            <a:r>
              <a:rPr lang="nl-BE" baseline="0" dirty="0" smtClean="0"/>
              <a:t>Bestaande studierichtingen worden in een nieuw jasje gestoken, sommige scholen en scholengemeenschappen voeren een radicale herverdeling door van hun richtingen, er gebeuren nieuwe inhoudelijke aanpassingen, enz.</a:t>
            </a:r>
            <a:br>
              <a:rPr lang="nl-BE" baseline="0" dirty="0" smtClean="0"/>
            </a:br>
            <a:r>
              <a:rPr lang="nl-BE" baseline="0" dirty="0" smtClean="0"/>
              <a:t>Dit zal de komende jaren verder uitgewerkt worden. Wat ik nu vertel is dus enkel voorlopig en onder voorbehoud.</a:t>
            </a:r>
            <a:br>
              <a:rPr lang="nl-BE" baseline="0" dirty="0" smtClean="0"/>
            </a:br>
            <a:endParaRPr lang="nl-BE" baseline="0" dirty="0" smtClean="0"/>
          </a:p>
          <a:p>
            <a:r>
              <a:rPr lang="nl-BE" baseline="0" dirty="0" smtClean="0"/>
              <a:t>Sowieso blijft de keuze in het tweede jaar een erg belangrijk moment, waar zeker de nodige aandacht aan gegeven zal </a:t>
            </a:r>
            <a:r>
              <a:rPr lang="nl-BE" baseline="0" dirty="0" smtClean="0"/>
              <a:t>worden op dat moment.</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20</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04212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De richtingen in de 2</a:t>
            </a:r>
            <a:r>
              <a:rPr lang="nl-BE" baseline="30000" dirty="0" smtClean="0"/>
              <a:t>de</a:t>
            </a:r>
            <a:r>
              <a:rPr lang="nl-BE" dirty="0" smtClean="0"/>
              <a:t> en 3</a:t>
            </a:r>
            <a:r>
              <a:rPr lang="nl-BE" baseline="30000" dirty="0" smtClean="0"/>
              <a:t>de</a:t>
            </a:r>
            <a:r>
              <a:rPr lang="nl-BE" dirty="0" smtClean="0"/>
              <a:t> graad wil men gaan indelen volgens 8 interesse-domeinen en volgens finaliteit.</a:t>
            </a:r>
            <a:br>
              <a:rPr lang="nl-BE" dirty="0" smtClean="0"/>
            </a:br>
            <a:r>
              <a:rPr lang="nl-BE" dirty="0" smtClean="0"/>
              <a:t>Daarbij blijven</a:t>
            </a:r>
            <a:r>
              <a:rPr lang="nl-BE" baseline="0" dirty="0" smtClean="0"/>
              <a:t> de onderwijsvormen ASO-TSO-KSO-BSO wel behouden maar ondergeschikt aan de finaliteit.</a:t>
            </a:r>
            <a:br>
              <a:rPr lang="nl-BE" baseline="0" dirty="0" smtClean="0"/>
            </a:br>
            <a:r>
              <a:rPr lang="nl-BE" baseline="0" dirty="0" smtClean="0"/>
              <a:t>De finaliteit wijst op het doel van de opleiding : wordt de leerling inhoudelijk voorbereid op verder studeren in het hoger onderwijs, of gaat er vooral aandacht naar beroepskwalificatie als voorbereiding op werk</a:t>
            </a:r>
            <a:r>
              <a:rPr lang="nl-BE" baseline="0" dirty="0" smtClean="0"/>
              <a:t>?  Een combinatie van beide blijft zeker mogelijk.</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21</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15789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Leerlingen </a:t>
            </a:r>
            <a:r>
              <a:rPr lang="nl-BE" dirty="0" smtClean="0"/>
              <a:t>uit 2B stappen in principe over naar deze richtingen, gericht</a:t>
            </a:r>
            <a:r>
              <a:rPr lang="nl-BE" baseline="0" dirty="0" smtClean="0"/>
              <a:t> op de Arbeidsmarkt</a:t>
            </a:r>
            <a:r>
              <a:rPr lang="nl-BE" baseline="0" dirty="0" smtClean="0"/>
              <a:t>.</a:t>
            </a:r>
            <a:br>
              <a:rPr lang="nl-BE" baseline="0" dirty="0" smtClean="0"/>
            </a:br>
            <a:r>
              <a:rPr lang="nl-BE" baseline="0" dirty="0" smtClean="0"/>
              <a:t>Onder deze finaliteit vallen richtingen uit BSO maar ook </a:t>
            </a:r>
            <a:r>
              <a:rPr lang="nl-BE" baseline="0" dirty="0" err="1" smtClean="0"/>
              <a:t>BuSO</a:t>
            </a:r>
            <a:r>
              <a:rPr lang="nl-BE" baseline="0" dirty="0" smtClean="0"/>
              <a:t> en Deeltijds onderwijs.</a:t>
            </a:r>
          </a:p>
          <a:p>
            <a:r>
              <a:rPr lang="nl-BE" baseline="0" dirty="0" smtClean="0"/>
              <a:t>De nadruk ligt op praktijk en de aangeboden theorie staat altijd in functie van de praktijk.  </a:t>
            </a:r>
            <a:br>
              <a:rPr lang="nl-BE" baseline="0" dirty="0" smtClean="0"/>
            </a:br>
            <a:r>
              <a:rPr lang="nl-BE" baseline="0" dirty="0" smtClean="0"/>
              <a:t>Leerlingen die afstuderen uit deze richtingen zijn klaar voor het beroepsleven en gaan dus in principe werk zoeken na het 6</a:t>
            </a:r>
            <a:r>
              <a:rPr lang="nl-BE" baseline="30000" dirty="0" smtClean="0"/>
              <a:t>de</a:t>
            </a:r>
            <a:r>
              <a:rPr lang="nl-BE" baseline="0" dirty="0" smtClean="0"/>
              <a:t> of 7</a:t>
            </a:r>
            <a:r>
              <a:rPr lang="nl-BE" baseline="30000" dirty="0" smtClean="0"/>
              <a:t>de</a:t>
            </a:r>
            <a:r>
              <a:rPr lang="nl-BE" baseline="0" dirty="0" smtClean="0"/>
              <a:t> jaar.</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22</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23</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24</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25</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Vaak nog onvoldoende gekend of onderschat : theoretisch-technische richtingen</a:t>
            </a:r>
          </a:p>
          <a:p>
            <a:r>
              <a:rPr lang="nl-BE" dirty="0" smtClean="0"/>
              <a:t>Verschil met ASO = </a:t>
            </a:r>
            <a:r>
              <a:rPr lang="nl-BE" dirty="0" err="1" smtClean="0"/>
              <a:t>domeingebonden</a:t>
            </a:r>
            <a:r>
              <a:rPr lang="nl-BE" dirty="0" smtClean="0"/>
              <a:t>, richtinggevend</a:t>
            </a:r>
            <a:r>
              <a:rPr lang="nl-BE" baseline="0" dirty="0" smtClean="0"/>
              <a:t> op basis van interesse voor 1 van de 8 domeinen.</a:t>
            </a:r>
            <a:br>
              <a:rPr lang="nl-BE" baseline="0" dirty="0" smtClean="0"/>
            </a:br>
            <a:r>
              <a:rPr lang="nl-BE" baseline="0" dirty="0" smtClean="0"/>
              <a:t>Voorbereiding op hoger onderwijs maar dan vaak naar gelijkaardige opleidingen, binnen hetzelfde interessedomein.</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26</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27</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Dubbele finaliteit = richtingen die binnen een bepaald interessedomein</a:t>
            </a:r>
            <a:r>
              <a:rPr lang="nl-BE" baseline="0" dirty="0" smtClean="0"/>
              <a:t> vooral praktische opleiding bieden als voorbereiding op de arbeidsmarkt maar waar de sterkere leerlingen toch een voldoende theoretisch pakket krijgen om toch te kunnen doorstromen naar graduaatsopleidingen of een professionele bachelor aan de hogeschool.</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28</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29</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845927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normAutofit fontScale="92500"/>
          </a:bodyPr>
          <a:lstStyle/>
          <a:p>
            <a:r>
              <a:rPr lang="nl-BE" dirty="0" smtClean="0"/>
              <a:t>Maar deze avond heeft dus als doel om jullie een beeld te</a:t>
            </a:r>
            <a:r>
              <a:rPr lang="nl-BE" baseline="0" dirty="0" smtClean="0"/>
              <a:t> geven van het secundair onderwijs.</a:t>
            </a:r>
            <a:endParaRPr lang="nl-BE" dirty="0" smtClean="0"/>
          </a:p>
          <a:p>
            <a:r>
              <a:rPr lang="nl-BE" dirty="0" smtClean="0"/>
              <a:t>Iedereen</a:t>
            </a:r>
            <a:r>
              <a:rPr lang="nl-BE" baseline="0" dirty="0" smtClean="0"/>
              <a:t> </a:t>
            </a:r>
            <a:r>
              <a:rPr lang="nl-BE" baseline="0" dirty="0" smtClean="0"/>
              <a:t>kent wel begrippen en </a:t>
            </a:r>
            <a:r>
              <a:rPr lang="nl-BE" baseline="0" dirty="0" smtClean="0"/>
              <a:t>richtingen.</a:t>
            </a:r>
            <a:endParaRPr lang="nl-BE" baseline="0" dirty="0" smtClean="0"/>
          </a:p>
          <a:p>
            <a:r>
              <a:rPr lang="nl-BE" baseline="0" dirty="0" smtClean="0"/>
              <a:t>Vanavond wil ik jullie het </a:t>
            </a:r>
            <a:r>
              <a:rPr lang="nl-BE" baseline="0" dirty="0" smtClean="0"/>
              <a:t>objectieve kader bieden om deze richtingen en begrippen een plaats te geven.</a:t>
            </a:r>
          </a:p>
          <a:p>
            <a:r>
              <a:rPr lang="nl-BE" baseline="0" dirty="0" smtClean="0"/>
              <a:t>Ik kan jullie straks niet naar huis sturen met een mooi afgewerkt lijstje van scholen en hun richtingen.  </a:t>
            </a:r>
          </a:p>
          <a:p>
            <a:r>
              <a:rPr lang="nl-BE" baseline="0" dirty="0" smtClean="0"/>
              <a:t>Daarvoor is het aanbod te ruim en zijn er teveel verschillen tussen scholen.  </a:t>
            </a:r>
            <a:br>
              <a:rPr lang="nl-BE" baseline="0" dirty="0" smtClean="0"/>
            </a:br>
            <a:r>
              <a:rPr lang="nl-BE" baseline="0" dirty="0" smtClean="0"/>
              <a:t>U krijgt vast ook wel de nodige brochures en uitnodigingen toegestuurd van de scholen zelf.</a:t>
            </a:r>
          </a:p>
          <a:p>
            <a:r>
              <a:rPr lang="nl-BE" baseline="0" dirty="0" smtClean="0"/>
              <a:t>Ik ga wel de grote lijnen in het 1</a:t>
            </a:r>
            <a:r>
              <a:rPr lang="nl-BE" baseline="30000" dirty="0" smtClean="0"/>
              <a:t>ste</a:t>
            </a:r>
            <a:r>
              <a:rPr lang="nl-BE" baseline="0" dirty="0" smtClean="0"/>
              <a:t> jaar schetsen en aangeven waar je moet op letten of waar je bij scholen kan naar vragen.</a:t>
            </a:r>
            <a:br>
              <a:rPr lang="nl-BE" baseline="0" dirty="0" smtClean="0"/>
            </a:br>
            <a:r>
              <a:rPr lang="nl-BE" baseline="0" dirty="0" smtClean="0"/>
              <a:t>Daarna toon ik ook wat er na het eerste jaar nog komt, zonder teveel in detail te treden per richting.</a:t>
            </a:r>
          </a:p>
          <a:p>
            <a:endParaRPr lang="nl-BE" dirty="0" smtClean="0"/>
          </a:p>
          <a:p>
            <a:r>
              <a:rPr lang="nl-BE" dirty="0" smtClean="0"/>
              <a:t>Deze avond is een eerste stap in het keuzeproces</a:t>
            </a:r>
            <a:r>
              <a:rPr lang="nl-BE" baseline="0" dirty="0" smtClean="0"/>
              <a:t>, als CLB bieden wij een brede kijk op een objectieve en neutrale manier.</a:t>
            </a:r>
            <a:endParaRPr lang="nl-BE" dirty="0" smtClean="0"/>
          </a:p>
          <a:p>
            <a:r>
              <a:rPr lang="nl-BE" baseline="0" dirty="0" smtClean="0"/>
              <a:t>De volgende stap is dat jullie gaan kijken naar het aanbod van scholen via folders, websites, </a:t>
            </a:r>
            <a:r>
              <a:rPr lang="nl-BE" baseline="0" dirty="0" err="1" smtClean="0"/>
              <a:t>info-avonden</a:t>
            </a:r>
            <a:r>
              <a:rPr lang="nl-BE" baseline="0" dirty="0" smtClean="0"/>
              <a:t> en opendeurdagen.</a:t>
            </a:r>
          </a:p>
          <a:p>
            <a:r>
              <a:rPr lang="nl-BE" baseline="0" dirty="0" smtClean="0"/>
              <a:t>Elke school zal uitleg geven over hun eigen keuze-opties en over het profiel van leerlingen dat zij daaraan koppelen.</a:t>
            </a:r>
          </a:p>
          <a:p>
            <a:r>
              <a:rPr lang="nl-BE" baseline="0" dirty="0" smtClean="0"/>
              <a:t>Heb je als ouders op een bepaald moment het gevoel dat je het allemaal niet meer weet, dan kunnen wij vanuit CLB zeker ook helpen om alles op een rij te zetten.</a:t>
            </a:r>
          </a:p>
          <a:p>
            <a:r>
              <a:rPr lang="nl-BE" baseline="0" dirty="0" smtClean="0"/>
              <a:t>Reken dit schooljaar natuurlijk ook op de hulp van de leerkracht van het 6</a:t>
            </a:r>
            <a:r>
              <a:rPr lang="nl-BE" baseline="30000" dirty="0" smtClean="0"/>
              <a:t>de</a:t>
            </a:r>
            <a:r>
              <a:rPr lang="nl-BE" baseline="0" dirty="0" smtClean="0"/>
              <a:t> leerjaar en het zorgteam van je school!</a:t>
            </a:r>
          </a:p>
          <a:p>
            <a:endParaRPr lang="nl-BE" baseline="0" dirty="0" smtClean="0"/>
          </a:p>
          <a:p>
            <a:r>
              <a:rPr lang="nl-BE" baseline="0" dirty="0" smtClean="0"/>
              <a:t>Misschien hoorde u al iets over de hervormingen in het secundair onderwijs.</a:t>
            </a:r>
            <a:br>
              <a:rPr lang="nl-BE" baseline="0" dirty="0" smtClean="0"/>
            </a:br>
            <a:r>
              <a:rPr lang="nl-BE" baseline="0" dirty="0" smtClean="0"/>
              <a:t>Al in 2013 werd een eerste masterplan opgesteld en na een lange aanlooptijd is het uiteindelijk zover op 1 september 2019.</a:t>
            </a:r>
            <a:br>
              <a:rPr lang="nl-BE" baseline="0" dirty="0" smtClean="0"/>
            </a:br>
            <a:r>
              <a:rPr lang="nl-BE" baseline="0" dirty="0" smtClean="0"/>
              <a:t>Uw kind zal dus starten in een gemoderniseerd secundair onderwijs.  </a:t>
            </a:r>
            <a:br>
              <a:rPr lang="nl-BE" baseline="0" dirty="0" smtClean="0"/>
            </a:br>
            <a:r>
              <a:rPr lang="nl-BE" baseline="0" dirty="0" smtClean="0"/>
              <a:t>De vernieuwingen worden jaar per jaar opgebouwd, waardoor momenteel nog niet zoveel duidelijkheid is over de hogere jaren.</a:t>
            </a:r>
            <a:br>
              <a:rPr lang="nl-BE" baseline="0" dirty="0" smtClean="0"/>
            </a:br>
            <a:r>
              <a:rPr lang="nl-BE" baseline="0" dirty="0" smtClean="0"/>
              <a:t>Ook wat betreft het eerste en tweede jaar zijn nog niet alle details volledig uitgewerkt.  </a:t>
            </a:r>
            <a:br>
              <a:rPr lang="nl-BE" baseline="0" dirty="0" smtClean="0"/>
            </a:br>
            <a:r>
              <a:rPr lang="nl-BE" baseline="0" dirty="0" smtClean="0"/>
              <a:t>De komende maanden zal hier zeker wel meer informatie over brengen, </a:t>
            </a:r>
            <a:r>
              <a:rPr lang="nl-BE" baseline="0" dirty="0" smtClean="0"/>
              <a:t>ik kijk </a:t>
            </a:r>
            <a:r>
              <a:rPr lang="nl-BE" baseline="0" dirty="0" smtClean="0"/>
              <a:t>er samen met u naar uit. </a:t>
            </a:r>
            <a:r>
              <a:rPr lang="nl-BE" baseline="0" dirty="0" smtClean="0">
                <a:sym typeface="Wingdings" panose="05000000000000000000" pitchFamily="2" charset="2"/>
              </a:rPr>
              <a:t></a:t>
            </a:r>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3</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1437032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65230" indent="-294319" eaLnBrk="0" hangingPunct="0">
              <a:defRPr>
                <a:solidFill>
                  <a:schemeClr val="tx1"/>
                </a:solidFill>
                <a:latin typeface="Arial" charset="0"/>
              </a:defRPr>
            </a:lvl2pPr>
            <a:lvl3pPr marL="1177277" indent="-235455" eaLnBrk="0" hangingPunct="0">
              <a:defRPr>
                <a:solidFill>
                  <a:schemeClr val="tx1"/>
                </a:solidFill>
                <a:latin typeface="Arial" charset="0"/>
              </a:defRPr>
            </a:lvl3pPr>
            <a:lvl4pPr marL="1648188" indent="-235455" eaLnBrk="0" hangingPunct="0">
              <a:defRPr>
                <a:solidFill>
                  <a:schemeClr val="tx1"/>
                </a:solidFill>
                <a:latin typeface="Arial" charset="0"/>
              </a:defRPr>
            </a:lvl4pPr>
            <a:lvl5pPr marL="2119099" indent="-235455" eaLnBrk="0" hangingPunct="0">
              <a:defRPr>
                <a:solidFill>
                  <a:schemeClr val="tx1"/>
                </a:solidFill>
                <a:latin typeface="Arial" charset="0"/>
              </a:defRPr>
            </a:lvl5pPr>
            <a:lvl6pPr marL="2590011" indent="-235455" eaLnBrk="0" fontAlgn="base" hangingPunct="0">
              <a:spcBef>
                <a:spcPct val="0"/>
              </a:spcBef>
              <a:spcAft>
                <a:spcPct val="0"/>
              </a:spcAft>
              <a:defRPr>
                <a:solidFill>
                  <a:schemeClr val="tx1"/>
                </a:solidFill>
                <a:latin typeface="Arial" charset="0"/>
              </a:defRPr>
            </a:lvl6pPr>
            <a:lvl7pPr marL="3060922" indent="-235455" eaLnBrk="0" fontAlgn="base" hangingPunct="0">
              <a:spcBef>
                <a:spcPct val="0"/>
              </a:spcBef>
              <a:spcAft>
                <a:spcPct val="0"/>
              </a:spcAft>
              <a:defRPr>
                <a:solidFill>
                  <a:schemeClr val="tx1"/>
                </a:solidFill>
                <a:latin typeface="Arial" charset="0"/>
              </a:defRPr>
            </a:lvl7pPr>
            <a:lvl8pPr marL="3531833" indent="-235455" eaLnBrk="0" fontAlgn="base" hangingPunct="0">
              <a:spcBef>
                <a:spcPct val="0"/>
              </a:spcBef>
              <a:spcAft>
                <a:spcPct val="0"/>
              </a:spcAft>
              <a:defRPr>
                <a:solidFill>
                  <a:schemeClr val="tx1"/>
                </a:solidFill>
                <a:latin typeface="Arial" charset="0"/>
              </a:defRPr>
            </a:lvl8pPr>
            <a:lvl9pPr marL="4002744" indent="-235455" eaLnBrk="0" fontAlgn="base" hangingPunct="0">
              <a:spcBef>
                <a:spcPct val="0"/>
              </a:spcBef>
              <a:spcAft>
                <a:spcPct val="0"/>
              </a:spcAft>
              <a:defRPr>
                <a:solidFill>
                  <a:schemeClr val="tx1"/>
                </a:solidFill>
                <a:latin typeface="Arial" charset="0"/>
              </a:defRPr>
            </a:lvl9pPr>
          </a:lstStyle>
          <a:p>
            <a:fld id="{4BD43EFA-F880-40EC-BF48-D271AF39345D}" type="slidenum">
              <a:rPr lang="nl-NL" smtClean="0">
                <a:solidFill>
                  <a:srgbClr val="FF0000"/>
                </a:solidFill>
                <a:latin typeface="Times New Roman" pitchFamily="18" charset="0"/>
              </a:rPr>
              <a:pPr/>
              <a:t>30</a:t>
            </a:fld>
            <a:endParaRPr lang="nl-NL" smtClean="0">
              <a:solidFill>
                <a:srgbClr val="FF0000"/>
              </a:solidFill>
              <a:latin typeface="Times New Roman" pitchFamily="18" charset="0"/>
            </a:endParaRPr>
          </a:p>
        </p:txBody>
      </p:sp>
      <p:sp>
        <p:nvSpPr>
          <p:cNvPr id="105475" name="Rectangle 2"/>
          <p:cNvSpPr>
            <a:spLocks noGrp="1" noRot="1" noChangeAspect="1" noChangeArrowheads="1" noTextEdit="1"/>
          </p:cNvSpPr>
          <p:nvPr>
            <p:ph type="sldImg"/>
          </p:nvPr>
        </p:nvSpPr>
        <p:spPr>
          <a:xfrm>
            <a:off x="90488" y="744538"/>
            <a:ext cx="6616700" cy="3722687"/>
          </a:xfrm>
          <a:ln/>
        </p:spPr>
      </p:sp>
      <p:sp>
        <p:nvSpPr>
          <p:cNvPr id="105476" name="Rectangle 3"/>
          <p:cNvSpPr>
            <a:spLocks noGrp="1" noChangeArrowheads="1"/>
          </p:cNvSpPr>
          <p:nvPr>
            <p:ph type="body" idx="1"/>
          </p:nvPr>
        </p:nvSpPr>
        <p:spPr>
          <a:noFill/>
        </p:spPr>
        <p:txBody>
          <a:bodyPr/>
          <a:lstStyle/>
          <a:p>
            <a:pPr eaLnBrk="1" hangingPunct="1"/>
            <a:r>
              <a:rPr lang="nl-NL" dirty="0" smtClean="0"/>
              <a:t>In</a:t>
            </a:r>
            <a:r>
              <a:rPr lang="nl-NL" baseline="0" dirty="0" smtClean="0"/>
              <a:t> het secundair onderwijs krijgt de leerling op het einde van het schooljaar ook telkens een attest, voorgesteld door een letter.</a:t>
            </a:r>
            <a:br>
              <a:rPr lang="nl-NL" baseline="0" dirty="0" smtClean="0"/>
            </a:br>
            <a:r>
              <a:rPr lang="nl-NL" baseline="0" dirty="0" smtClean="0"/>
              <a:t>Een A betekent dat je over kan gaan naar het volgende jaar, in de richting van jouw keuze</a:t>
            </a:r>
            <a:br>
              <a:rPr lang="nl-NL" baseline="0" dirty="0" smtClean="0"/>
            </a:br>
            <a:r>
              <a:rPr lang="nl-NL" baseline="0" dirty="0" smtClean="0"/>
              <a:t>Een C betekent jammer genoeg dat je niet geslaagd bent voor het jaar dat je volgde en dat je dat jaar nog eens moet overdoen, in een richting van jouw keuze.</a:t>
            </a:r>
            <a:br>
              <a:rPr lang="nl-NL" baseline="0" dirty="0" smtClean="0"/>
            </a:br>
            <a:r>
              <a:rPr lang="nl-NL" baseline="0" dirty="0" smtClean="0"/>
              <a:t>Een B betekent dat je wel geslaagd bent en dat je mag overgaan naar het volgende jaar, maar een aantal richtingen worden voor jou uitgesloten.  </a:t>
            </a:r>
          </a:p>
          <a:p>
            <a:pPr eaLnBrk="1" hangingPunct="1"/>
            <a:endParaRPr lang="nl-NL" dirty="0" smtClean="0"/>
          </a:p>
          <a:p>
            <a:pPr eaLnBrk="1" hangingPunct="1"/>
            <a:r>
              <a:rPr lang="nl-NL" dirty="0" smtClean="0"/>
              <a:t>In 1ste jaar kan geen B-attest gegeven worden, wel een A-attest met beperkingen op niveau van de basisopties.</a:t>
            </a:r>
          </a:p>
          <a:p>
            <a:pPr eaLnBrk="1" hangingPunct="1"/>
            <a:endParaRPr lang="nl-NL" dirty="0" smtClean="0"/>
          </a:p>
          <a:p>
            <a:pPr eaLnBrk="1" hangingPunct="1"/>
            <a:endParaRPr lang="nl-NL" dirty="0" smtClean="0"/>
          </a:p>
        </p:txBody>
      </p:sp>
      <p:sp>
        <p:nvSpPr>
          <p:cNvPr id="2" name="Tijdelijke aanduiding voor voettekst 1"/>
          <p:cNvSpPr>
            <a:spLocks noGrp="1"/>
          </p:cNvSpPr>
          <p:nvPr>
            <p:ph type="ftr" sz="quarter" idx="10"/>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462648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Kiezen is niet altijd gemakkelijk en we kunnen nog steeds de toekomst niet voorspellen.</a:t>
            </a:r>
          </a:p>
          <a:p>
            <a:r>
              <a:rPr lang="nl-BE" dirty="0" smtClean="0"/>
              <a:t>Daarom moet een gemaakte</a:t>
            </a:r>
            <a:r>
              <a:rPr lang="nl-BE" baseline="0" dirty="0" smtClean="0"/>
              <a:t> keuze ook tijdig geëvalueerd worden.</a:t>
            </a:r>
            <a:br>
              <a:rPr lang="nl-BE" baseline="0" dirty="0" smtClean="0"/>
            </a:br>
            <a:r>
              <a:rPr lang="nl-BE" baseline="0" dirty="0" smtClean="0"/>
              <a:t>Vaak valt dat evaluatiemoment samen met het kerstrapport, na de examens van het 1</a:t>
            </a:r>
            <a:r>
              <a:rPr lang="nl-BE" baseline="30000" dirty="0" smtClean="0"/>
              <a:t>ste</a:t>
            </a:r>
            <a:r>
              <a:rPr lang="nl-BE" baseline="0" dirty="0" smtClean="0"/>
              <a:t> trimester.</a:t>
            </a:r>
            <a:br>
              <a:rPr lang="nl-BE" baseline="0" dirty="0" smtClean="0"/>
            </a:br>
            <a:r>
              <a:rPr lang="nl-BE" baseline="0" dirty="0" smtClean="0"/>
              <a:t>En na de kerstvakantie starten traditioneel heel wat leerlingen in een andere richting, klas of school.</a:t>
            </a:r>
          </a:p>
          <a:p>
            <a:r>
              <a:rPr lang="nl-BE" baseline="0" dirty="0" smtClean="0"/>
              <a:t>Voor wie op dat moment twijfelt over al dan niet veranderen : 15 januari is de laatste dag waarop je nog kan veranderen.</a:t>
            </a:r>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31</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4234084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Wie</a:t>
            </a:r>
            <a:r>
              <a:rPr lang="nl-BE" baseline="0" dirty="0" smtClean="0"/>
              <a:t> graag zelf op onderzoek uitgaat naar informatie over het onderwijs : dan wil ik graag de website Onderwijskiezer nog even voorstellen.</a:t>
            </a:r>
          </a:p>
          <a:p>
            <a:r>
              <a:rPr lang="nl-BE" baseline="0" dirty="0" smtClean="0"/>
              <a:t>Hierop vindt u objectieve, algemene en neutrale informatie over alle onderwijsniveaus. </a:t>
            </a:r>
            <a:br>
              <a:rPr lang="nl-BE" baseline="0" dirty="0" smtClean="0"/>
            </a:br>
            <a:r>
              <a:rPr lang="nl-BE" baseline="0" dirty="0" smtClean="0"/>
              <a:t>Er is telkens een informatie-fiche over de richting en een overzicht van welke scholen deze richting aanbieden.</a:t>
            </a:r>
            <a:br>
              <a:rPr lang="nl-BE" baseline="0" dirty="0" smtClean="0"/>
            </a:br>
            <a:r>
              <a:rPr lang="nl-BE" baseline="0" dirty="0" smtClean="0"/>
              <a:t>Ook van elke school is er telkens een informatie-fiche met </a:t>
            </a:r>
            <a:r>
              <a:rPr lang="nl-BE" baseline="0" dirty="0" err="1" smtClean="0"/>
              <a:t>oa</a:t>
            </a:r>
            <a:r>
              <a:rPr lang="nl-BE" baseline="0" dirty="0" smtClean="0"/>
              <a:t>. Link naar de website en overzicht van opendeurdagen.</a:t>
            </a:r>
            <a:br>
              <a:rPr lang="nl-BE" baseline="0" dirty="0" smtClean="0"/>
            </a:br>
            <a:endParaRPr lang="nl-BE" baseline="0" dirty="0" smtClean="0"/>
          </a:p>
          <a:p>
            <a:r>
              <a:rPr lang="nl-BE" baseline="0" dirty="0" smtClean="0"/>
              <a:t/>
            </a:r>
            <a:br>
              <a:rPr lang="nl-BE" baseline="0" dirty="0" smtClean="0"/>
            </a:br>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32</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340480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En tot slot wil ik ook</a:t>
            </a:r>
            <a:r>
              <a:rPr lang="nl-BE" baseline="0" dirty="0" smtClean="0"/>
              <a:t> nog even het financiële aspect van studeren aanraken.</a:t>
            </a:r>
            <a:br>
              <a:rPr lang="nl-BE" baseline="0" dirty="0" smtClean="0"/>
            </a:br>
            <a:r>
              <a:rPr lang="nl-BE" dirty="0" smtClean="0">
                <a:solidFill>
                  <a:srgbClr val="1D71B8"/>
                </a:solidFill>
              </a:rPr>
              <a:t>Sinds 1 januari 2019 krijgt elk kind een </a:t>
            </a:r>
            <a:r>
              <a:rPr lang="nl-BE" b="1" dirty="0" smtClean="0">
                <a:solidFill>
                  <a:srgbClr val="1D71B8"/>
                </a:solidFill>
              </a:rPr>
              <a:t>Groeipakket</a:t>
            </a:r>
            <a:r>
              <a:rPr lang="nl-BE" dirty="0" smtClean="0">
                <a:solidFill>
                  <a:srgbClr val="1D71B8"/>
                </a:solidFill>
              </a:rPr>
              <a:t>, dat is de nieuwe Vlaamse kinderbijslag.</a:t>
            </a:r>
          </a:p>
          <a:p>
            <a:endParaRPr lang="nl-BE" dirty="0" smtClean="0">
              <a:solidFill>
                <a:srgbClr val="1D71B8"/>
              </a:solidFill>
            </a:endParaRPr>
          </a:p>
          <a:p>
            <a:r>
              <a:rPr lang="nl-BE" dirty="0" smtClean="0">
                <a:solidFill>
                  <a:srgbClr val="1D71B8"/>
                </a:solidFill>
              </a:rPr>
              <a:t>Binnen dat Groeipakket werden ook de studiebeurzen of schooltoelagen geïntegreerd.</a:t>
            </a:r>
          </a:p>
          <a:p>
            <a:endParaRPr lang="nl-BE" dirty="0" smtClean="0">
              <a:solidFill>
                <a:srgbClr val="1D71B8"/>
              </a:solidFill>
            </a:endParaRPr>
          </a:p>
          <a:p>
            <a:pPr marL="285722" indent="-285722">
              <a:buFontTx/>
              <a:buChar char="-"/>
            </a:pPr>
            <a:r>
              <a:rPr lang="nl-BE" b="1" dirty="0" smtClean="0">
                <a:solidFill>
                  <a:srgbClr val="1D71B8"/>
                </a:solidFill>
              </a:rPr>
              <a:t>Schoolbonus</a:t>
            </a:r>
            <a:r>
              <a:rPr lang="nl-BE" dirty="0" smtClean="0">
                <a:solidFill>
                  <a:srgbClr val="1D71B8"/>
                </a:solidFill>
              </a:rPr>
              <a:t> :</a:t>
            </a:r>
            <a:br>
              <a:rPr lang="nl-BE" dirty="0" smtClean="0">
                <a:solidFill>
                  <a:srgbClr val="1D71B8"/>
                </a:solidFill>
              </a:rPr>
            </a:br>
            <a:r>
              <a:rPr lang="nl-BE" dirty="0" smtClean="0">
                <a:solidFill>
                  <a:srgbClr val="1D71B8"/>
                </a:solidFill>
              </a:rPr>
              <a:t>	voor elk kind in augustus</a:t>
            </a:r>
          </a:p>
          <a:p>
            <a:pPr marL="285722" indent="-285722">
              <a:buFontTx/>
              <a:buChar char="-"/>
            </a:pPr>
            <a:r>
              <a:rPr lang="nl-BE" b="1" dirty="0" smtClean="0">
                <a:solidFill>
                  <a:srgbClr val="1D71B8"/>
                </a:solidFill>
              </a:rPr>
              <a:t>Schooltoeslag</a:t>
            </a:r>
            <a:r>
              <a:rPr lang="nl-BE" dirty="0" smtClean="0">
                <a:solidFill>
                  <a:srgbClr val="1D71B8"/>
                </a:solidFill>
              </a:rPr>
              <a:t>  :</a:t>
            </a:r>
            <a:br>
              <a:rPr lang="nl-BE" dirty="0" smtClean="0">
                <a:solidFill>
                  <a:srgbClr val="1D71B8"/>
                </a:solidFill>
              </a:rPr>
            </a:br>
            <a:r>
              <a:rPr lang="nl-BE" dirty="0" smtClean="0">
                <a:solidFill>
                  <a:srgbClr val="1D71B8"/>
                </a:solidFill>
              </a:rPr>
              <a:t>	afhankelijk van het gezinsinkomen</a:t>
            </a:r>
            <a:br>
              <a:rPr lang="nl-BE" dirty="0" smtClean="0">
                <a:solidFill>
                  <a:srgbClr val="1D71B8"/>
                </a:solidFill>
              </a:rPr>
            </a:br>
            <a:r>
              <a:rPr lang="nl-BE" dirty="0" smtClean="0">
                <a:solidFill>
                  <a:srgbClr val="1D71B8"/>
                </a:solidFill>
              </a:rPr>
              <a:t>	wordt automatisch berekend en uitbetaald</a:t>
            </a:r>
          </a:p>
          <a:p>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33</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12152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En nu?</a:t>
            </a:r>
            <a:r>
              <a:rPr lang="nl-BE" baseline="0" dirty="0" smtClean="0"/>
              <a:t> </a:t>
            </a:r>
          </a:p>
          <a:p>
            <a:pPr marL="171434" indent="-171434">
              <a:buFontTx/>
              <a:buChar char="-"/>
            </a:pPr>
            <a:r>
              <a:rPr lang="nl-BE" baseline="0" dirty="0" smtClean="0"/>
              <a:t>Voor informatieve vragen over richtingen en scholen kan je nu nog terecht bij mijzelf en mijn collega’s hier aanwezig</a:t>
            </a:r>
          </a:p>
          <a:p>
            <a:pPr marL="171434" indent="-171434">
              <a:buFontTx/>
              <a:buChar char="-"/>
            </a:pPr>
            <a:r>
              <a:rPr lang="nl-BE" baseline="0" dirty="0" smtClean="0"/>
              <a:t>Ga ook naar opendeurdagen en </a:t>
            </a:r>
            <a:r>
              <a:rPr lang="nl-BE" baseline="0" dirty="0" err="1" smtClean="0"/>
              <a:t>info-avonden</a:t>
            </a:r>
            <a:r>
              <a:rPr lang="nl-BE" baseline="0" dirty="0" smtClean="0"/>
              <a:t> van de scholen</a:t>
            </a:r>
          </a:p>
          <a:p>
            <a:r>
              <a:rPr lang="nl-BE" baseline="0" dirty="0" smtClean="0"/>
              <a:t>Stel telkens de vraag op welke manier de school het eerste jaar invult en waar ze versterkend, verbredend of verdiepend werken.  </a:t>
            </a:r>
          </a:p>
          <a:p>
            <a:pPr marL="171434" indent="-171434">
              <a:buFontTx/>
              <a:buChar char="-"/>
            </a:pPr>
            <a:r>
              <a:rPr lang="nl-BE" baseline="0" dirty="0" smtClean="0"/>
              <a:t>Ga zeker in overleg met de leerkracht van uw kind, de leerkracht en het zorgteam van de school zijn de eerste aanspreekpersoon en kunnen heel goed aanvullen welke differentiatie best past bij uw kind op basis van interesses, talenten en onderwijsbehoeften.</a:t>
            </a:r>
          </a:p>
          <a:p>
            <a:pPr marL="171434" indent="-171434">
              <a:buFontTx/>
              <a:buChar char="-"/>
            </a:pPr>
            <a:r>
              <a:rPr lang="nl-BE" baseline="0" dirty="0" smtClean="0"/>
              <a:t>Bij twijfels, zorgen of moeilijke beslissingen : CLB kan ingaan op vragen van school, ouders of leerling</a:t>
            </a:r>
            <a:br>
              <a:rPr lang="nl-BE" baseline="0" dirty="0" smtClean="0"/>
            </a:br>
            <a:r>
              <a:rPr lang="nl-BE" baseline="0" dirty="0" smtClean="0"/>
              <a:t>Wij helpen om alle informatie in kaart te brengen en kunnen zelf extra onderzoek uitvoeren.</a:t>
            </a:r>
          </a:p>
          <a:p>
            <a:endParaRPr lang="nl-BE" baseline="0" dirty="0" smtClean="0"/>
          </a:p>
          <a:p>
            <a:r>
              <a:rPr lang="nl-BE" baseline="0" dirty="0" smtClean="0"/>
              <a:t>Ik wens tenslotte u en uw kind een mooi afscheid in de basisschool en een goede start van het avontuur dat het secundair onderwijs aanbiedt.</a:t>
            </a:r>
            <a:br>
              <a:rPr lang="nl-BE" baseline="0" dirty="0" smtClean="0"/>
            </a:br>
            <a:r>
              <a:rPr lang="nl-BE" baseline="0" dirty="0" smtClean="0"/>
              <a:t>Bedankt voor uw aandachtige aanwezigheid, kom goed thuis.</a:t>
            </a:r>
          </a:p>
          <a:p>
            <a:r>
              <a:rPr lang="nl-BE" baseline="0" dirty="0" smtClean="0"/>
              <a:t>Goedenavond.</a:t>
            </a:r>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34</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89881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normAutofit lnSpcReduction="10000"/>
          </a:bodyPr>
          <a:lstStyle/>
          <a:p>
            <a:r>
              <a:rPr lang="nl-BE" dirty="0"/>
              <a:t>Secundair onderwijs bestaat uit 6 jaar en wordt onderverdeeld in 3 graden van 2 jaar</a:t>
            </a:r>
          </a:p>
          <a:p>
            <a:endParaRPr lang="nl-BE" dirty="0"/>
          </a:p>
          <a:p>
            <a:r>
              <a:rPr lang="nl-BE" dirty="0"/>
              <a:t>In de </a:t>
            </a:r>
            <a:r>
              <a:rPr lang="nl-BE" b="1" dirty="0"/>
              <a:t>1</a:t>
            </a:r>
            <a:r>
              <a:rPr lang="nl-BE" b="1" baseline="30000" dirty="0"/>
              <a:t>ste</a:t>
            </a:r>
            <a:r>
              <a:rPr lang="nl-BE" b="1" dirty="0"/>
              <a:t> graad </a:t>
            </a:r>
            <a:r>
              <a:rPr lang="nl-BE" dirty="0"/>
              <a:t>spreekt men niet echt van richtingen maar van </a:t>
            </a:r>
            <a:r>
              <a:rPr lang="nl-BE" b="1" dirty="0"/>
              <a:t>keuze-gedeeltes</a:t>
            </a:r>
            <a:r>
              <a:rPr lang="nl-BE" dirty="0"/>
              <a:t> en </a:t>
            </a:r>
            <a:r>
              <a:rPr lang="nl-BE" b="1" dirty="0"/>
              <a:t>basisopties</a:t>
            </a:r>
            <a:r>
              <a:rPr lang="nl-BE" dirty="0"/>
              <a:t>.</a:t>
            </a:r>
            <a:br>
              <a:rPr lang="nl-BE" dirty="0"/>
            </a:br>
            <a:r>
              <a:rPr lang="nl-BE" dirty="0"/>
              <a:t>De eerste graad is een eerste stap in een geleidelijke studiekeuze doorheen het secundair onderwijs.  </a:t>
            </a:r>
          </a:p>
          <a:p>
            <a:r>
              <a:rPr lang="nl-BE" dirty="0"/>
              <a:t>Hier leren de leerlingen hun talenten en interesses verder ontdekken en ontwikkelen.</a:t>
            </a:r>
          </a:p>
          <a:p>
            <a:r>
              <a:rPr lang="nl-BE" dirty="0"/>
              <a:t>Bij het maken van een studiekeuze in het 6</a:t>
            </a:r>
            <a:r>
              <a:rPr lang="nl-BE" baseline="30000" dirty="0"/>
              <a:t>de</a:t>
            </a:r>
            <a:r>
              <a:rPr lang="nl-BE" dirty="0"/>
              <a:t> leerjaar is het niet slecht om eens ver vooruit te kijken maar tegelijk benadrukken we dat de keuze gemaakt wordt voor de 1</a:t>
            </a:r>
            <a:r>
              <a:rPr lang="nl-BE" baseline="30000" dirty="0"/>
              <a:t>ste</a:t>
            </a:r>
            <a:r>
              <a:rPr lang="nl-BE" dirty="0"/>
              <a:t> graad.  </a:t>
            </a:r>
          </a:p>
          <a:p>
            <a:endParaRPr lang="nl-BE" dirty="0"/>
          </a:p>
          <a:p>
            <a:pPr defTabSz="914313">
              <a:defRPr/>
            </a:pPr>
            <a:r>
              <a:rPr lang="nl-BE" dirty="0"/>
              <a:t>Vanaf het 3</a:t>
            </a:r>
            <a:r>
              <a:rPr lang="nl-BE" baseline="30000" dirty="0"/>
              <a:t>de</a:t>
            </a:r>
            <a:r>
              <a:rPr lang="nl-BE" dirty="0"/>
              <a:t> jaar starten heel wat richtingen die verder uitgebouwd worden in de 2</a:t>
            </a:r>
            <a:r>
              <a:rPr lang="nl-BE" baseline="30000" dirty="0"/>
              <a:t>de</a:t>
            </a:r>
            <a:r>
              <a:rPr lang="nl-BE" dirty="0"/>
              <a:t> en 3</a:t>
            </a:r>
            <a:r>
              <a:rPr lang="nl-BE" baseline="30000" dirty="0"/>
              <a:t>de</a:t>
            </a:r>
            <a:r>
              <a:rPr lang="nl-BE" dirty="0"/>
              <a:t> graad.  Al deze richtingen worden momenteel nog onderverdeeld in de 4  </a:t>
            </a:r>
            <a:r>
              <a:rPr lang="nl-BE" b="1" dirty="0"/>
              <a:t>vier onderwijsvormen</a:t>
            </a:r>
            <a:r>
              <a:rPr lang="nl-BE" dirty="0"/>
              <a:t> (ASO-TSO-KSO en BSO) maar zullen in de toekomst onderverdeeld worden volgens oriëntatie (Doorstroming of Arbeidsmarkt) en in 8 domeinen.</a:t>
            </a:r>
          </a:p>
          <a:p>
            <a:r>
              <a:rPr lang="nl-BE" dirty="0"/>
              <a:t>Dit betekent dat er na het 2</a:t>
            </a:r>
            <a:r>
              <a:rPr lang="nl-BE" baseline="30000" dirty="0"/>
              <a:t>de</a:t>
            </a:r>
            <a:r>
              <a:rPr lang="nl-BE" dirty="0"/>
              <a:t> jaar opnieuw een erg belangrijk keuzemoment plaatsvindt. </a:t>
            </a:r>
          </a:p>
          <a:p>
            <a:r>
              <a:rPr lang="nl-BE" dirty="0"/>
              <a:t>In de loop van het 2</a:t>
            </a:r>
            <a:r>
              <a:rPr lang="nl-BE" baseline="30000" dirty="0"/>
              <a:t>de</a:t>
            </a:r>
            <a:r>
              <a:rPr lang="nl-BE" dirty="0"/>
              <a:t> jaar wordt daar zeker weer de nodige aandacht aan besteed, met een keuzewerkboekje, informatiesessies over de richtingen, begeleiding door klassenraad en CLB indien nodig.</a:t>
            </a:r>
          </a:p>
          <a:p>
            <a:r>
              <a:rPr lang="nl-BE" dirty="0"/>
              <a:t>Ook na het 4</a:t>
            </a:r>
            <a:r>
              <a:rPr lang="nl-BE" baseline="30000" dirty="0"/>
              <a:t>de</a:t>
            </a:r>
            <a:r>
              <a:rPr lang="nl-BE" dirty="0"/>
              <a:t> jaar dienen leerlingen een keuze te maken maar de keuzemogelijkheden zijn heel wat </a:t>
            </a:r>
            <a:r>
              <a:rPr lang="nl-BE" b="1" dirty="0"/>
              <a:t>beperkter</a:t>
            </a:r>
            <a:r>
              <a:rPr lang="nl-BE" dirty="0"/>
              <a:t> dan na het 2</a:t>
            </a:r>
            <a:r>
              <a:rPr lang="nl-BE" baseline="30000" dirty="0"/>
              <a:t>de</a:t>
            </a:r>
            <a:r>
              <a:rPr lang="nl-BE" dirty="0"/>
              <a:t> jaar.</a:t>
            </a:r>
          </a:p>
          <a:p>
            <a:r>
              <a:rPr lang="nl-BE" dirty="0"/>
              <a:t>En tot slot gaan ook heel wat leerlingen in het 6</a:t>
            </a:r>
            <a:r>
              <a:rPr lang="nl-BE" baseline="30000" dirty="0"/>
              <a:t>de</a:t>
            </a:r>
            <a:r>
              <a:rPr lang="nl-BE" dirty="0"/>
              <a:t> of 7</a:t>
            </a:r>
            <a:r>
              <a:rPr lang="nl-BE" baseline="30000" dirty="0"/>
              <a:t>de</a:t>
            </a:r>
            <a:r>
              <a:rPr lang="nl-BE" dirty="0"/>
              <a:t> jaar in op de vraag ‘wat ga ik doen na het secundair onderwijs?’. </a:t>
            </a:r>
          </a:p>
          <a:p>
            <a:endParaRPr lang="nl-BE" dirty="0"/>
          </a:p>
          <a:p>
            <a:r>
              <a:rPr lang="nl-BE" dirty="0"/>
              <a:t>Vanuit die structuur wordt dus duidelijk dat de keuze binnen het SO </a:t>
            </a:r>
            <a:r>
              <a:rPr lang="nl-BE" b="1" dirty="0"/>
              <a:t>geleidelijk</a:t>
            </a:r>
            <a:r>
              <a:rPr lang="nl-BE" dirty="0"/>
              <a:t> verloopt, stap per stap.</a:t>
            </a:r>
          </a:p>
          <a:p>
            <a:r>
              <a:rPr lang="nl-BE" dirty="0"/>
              <a:t>Op regelmatige tijdstippen staat de leerling en zijn ouders, samen met de leerkrachten en indien nodig het CLB, stil bij zijn loopbaantraject.</a:t>
            </a:r>
          </a:p>
          <a:p>
            <a:r>
              <a:rPr lang="nl-BE" dirty="0"/>
              <a:t>Hierdoor verloopt de keuze voor een beroep, interessegebied of richting heel geleidelijk, met kansen om na te denken, te evalueren en bij te sturen indien nodig.</a:t>
            </a:r>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4</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131000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Na het 6</a:t>
            </a:r>
            <a:r>
              <a:rPr lang="nl-BE" baseline="30000" dirty="0" smtClean="0"/>
              <a:t>de</a:t>
            </a:r>
            <a:r>
              <a:rPr lang="nl-BE" dirty="0" smtClean="0"/>
              <a:t> leerjaar zijn er 2 grote keuzes : 1A of 1B</a:t>
            </a:r>
          </a:p>
          <a:p>
            <a:r>
              <a:rPr lang="nl-BE" dirty="0" smtClean="0"/>
              <a:t>De meeste leerlingen</a:t>
            </a:r>
            <a:r>
              <a:rPr lang="nl-BE" baseline="0" dirty="0" smtClean="0"/>
              <a:t> kiezen voor 1A.</a:t>
            </a:r>
          </a:p>
          <a:p>
            <a:r>
              <a:rPr lang="nl-BE" baseline="0" dirty="0" smtClean="0"/>
              <a:t>Een kleinere groep leerlingen gaat vanuit het lager onderwijs naar 1B.</a:t>
            </a:r>
            <a:endParaRPr lang="nl-BE" dirty="0" smtClean="0"/>
          </a:p>
          <a:p>
            <a:r>
              <a:rPr lang="nl-BE" dirty="0" smtClean="0"/>
              <a:t>Vanaf dit schooljaar wordt de keuze voor 1A of 1B heel strikt bepaald door het al dan niet behalen van het getuigschrift</a:t>
            </a:r>
            <a:r>
              <a:rPr lang="nl-BE" baseline="0" dirty="0" smtClean="0"/>
              <a:t> van het Basisonderwijs.  In het verleden waren nog andere overgangen mogelijk, door tussenkomst van een toelatingsklassenraad en/of CLB.  Maar vanaf 1 september 2019 kunnen leerlingen </a:t>
            </a:r>
            <a:r>
              <a:rPr lang="nl-BE" baseline="0" dirty="0" err="1" smtClean="0"/>
              <a:t>mèt</a:t>
            </a:r>
            <a:r>
              <a:rPr lang="nl-BE" baseline="0" dirty="0" smtClean="0"/>
              <a:t> het getuigschrift </a:t>
            </a:r>
            <a:r>
              <a:rPr lang="nl-BE" baseline="0" dirty="0" err="1" smtClean="0"/>
              <a:t>BaO</a:t>
            </a:r>
            <a:r>
              <a:rPr lang="nl-BE" baseline="0" dirty="0" smtClean="0"/>
              <a:t> enkel naar 1A overstappen en niet naar 1B.  Leerlingen zonder getuigschrift zetten automatisch de stap naar 1B en behalen dat getuigschrift na het 1</a:t>
            </a:r>
            <a:r>
              <a:rPr lang="nl-BE" baseline="30000" dirty="0" smtClean="0"/>
              <a:t>ste</a:t>
            </a:r>
            <a:r>
              <a:rPr lang="nl-BE" baseline="0" dirty="0" smtClean="0"/>
              <a:t> jaar B.</a:t>
            </a:r>
            <a:br>
              <a:rPr lang="nl-BE" baseline="0" dirty="0" smtClean="0"/>
            </a:br>
            <a:r>
              <a:rPr lang="nl-BE" baseline="0" dirty="0" smtClean="0"/>
              <a:t>In de loop van het schooljaar kan een leerling </a:t>
            </a:r>
            <a:r>
              <a:rPr lang="nl-BE" baseline="0" dirty="0" err="1" smtClean="0"/>
              <a:t>wèl</a:t>
            </a:r>
            <a:r>
              <a:rPr lang="nl-BE" baseline="0" dirty="0" smtClean="0"/>
              <a:t> overstappen van 1A naar 1B, met advies van de toelatingsklassenraad.</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5</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42347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 het eerste jaar hebben alle leerlingen een lessenrooster van 32 lesuren per week.</a:t>
            </a:r>
          </a:p>
          <a:p>
            <a:r>
              <a:rPr lang="nl-BE" dirty="0" smtClean="0"/>
              <a:t>De vakken worden in 2 grote groepen ingedeeld:</a:t>
            </a:r>
            <a:endParaRPr lang="nl-BE" baseline="0" dirty="0" smtClean="0"/>
          </a:p>
          <a:p>
            <a:pPr marL="171434" indent="-171434">
              <a:buFontTx/>
              <a:buChar char="-"/>
            </a:pPr>
            <a:r>
              <a:rPr lang="nl-BE" u="sng" baseline="0" dirty="0" smtClean="0"/>
              <a:t>Algemene vorming van 27u: </a:t>
            </a:r>
            <a:r>
              <a:rPr lang="nl-BE" baseline="0" dirty="0" smtClean="0"/>
              <a:t/>
            </a:r>
            <a:br>
              <a:rPr lang="nl-BE" baseline="0" dirty="0" smtClean="0"/>
            </a:br>
            <a:r>
              <a:rPr lang="nl-BE" baseline="0" dirty="0" smtClean="0"/>
              <a:t>De inhoud van de vakken richt zich op het bereiken van een aantal basisdoelen of eindtermen.</a:t>
            </a:r>
            <a:br>
              <a:rPr lang="nl-BE" baseline="0" dirty="0" smtClean="0"/>
            </a:br>
            <a:r>
              <a:rPr lang="nl-BE" baseline="0" dirty="0" smtClean="0"/>
              <a:t>Men wil een basisgeletterdheid bereiken op vlak van Nederlands, wiskunde, economische en digitale vaardigheden, om de zelfredzaamheid van leerlingen in het latere leven te garanderen.  Maar daarnaast komen ook nog een aantal andere basiscompetenties aan bod die zullen vertaald worden in handboeken en methodes van de vakken.</a:t>
            </a:r>
          </a:p>
          <a:p>
            <a:pPr marL="171434" indent="-171434" defTabSz="816270">
              <a:buFontTx/>
              <a:buChar char="-"/>
              <a:defRPr/>
            </a:pPr>
            <a:r>
              <a:rPr lang="nl-BE" u="sng" baseline="0" dirty="0" smtClean="0"/>
              <a:t>Een keuzegedeelte van 5 uren met als officiële benaming ‘lesuren Differentiatie’.  </a:t>
            </a:r>
            <a:r>
              <a:rPr lang="nl-BE" baseline="0" dirty="0" smtClean="0"/>
              <a:t/>
            </a:r>
            <a:br>
              <a:rPr lang="nl-BE" baseline="0" dirty="0" smtClean="0"/>
            </a:br>
            <a:r>
              <a:rPr lang="nl-BE" baseline="0" dirty="0" smtClean="0"/>
              <a:t>Dit betekent dat in die lestijden een differentiatie of verschil wordt gemaakt, door remediëring of verdieping aan te bieden.</a:t>
            </a:r>
            <a:br>
              <a:rPr lang="nl-BE" baseline="0" dirty="0" smtClean="0"/>
            </a:br>
            <a:r>
              <a:rPr lang="nl-BE" b="1" baseline="0" dirty="0" smtClean="0"/>
              <a:t>Remediëring</a:t>
            </a:r>
            <a:r>
              <a:rPr lang="nl-BE" baseline="0" dirty="0" smtClean="0"/>
              <a:t> betekent </a:t>
            </a:r>
            <a:r>
              <a:rPr lang="nl-BE" dirty="0"/>
              <a:t>het stimuleren om tekorten in bepaalde vakken of onderdelen ervan in te halen, door extra uitleg en/of oefeningen.</a:t>
            </a:r>
            <a:br>
              <a:rPr lang="nl-BE" dirty="0"/>
            </a:br>
            <a:r>
              <a:rPr lang="nl-BE" b="1" dirty="0"/>
              <a:t>Verdieping</a:t>
            </a:r>
            <a:r>
              <a:rPr lang="nl-BE" dirty="0"/>
              <a:t> betekent </a:t>
            </a:r>
            <a:r>
              <a:rPr lang="nl-BE" dirty="0" smtClean="0"/>
              <a:t>extra uitdagen binnen vakken uit</a:t>
            </a:r>
            <a:r>
              <a:rPr lang="nl-BE" baseline="0" dirty="0" smtClean="0"/>
              <a:t> de algemene vorming</a:t>
            </a:r>
            <a:r>
              <a:rPr lang="nl-BE" dirty="0" smtClean="0"/>
              <a:t> of kennismaken met iets anders</a:t>
            </a:r>
            <a:r>
              <a:rPr lang="nl-BE" baseline="0" dirty="0" smtClean="0"/>
              <a:t> (zoals techniek, koken, economie,…).</a:t>
            </a:r>
            <a:r>
              <a:rPr lang="nl-BE" dirty="0"/>
              <a:t/>
            </a:r>
            <a:br>
              <a:rPr lang="nl-BE" dirty="0"/>
            </a:br>
            <a:r>
              <a:rPr lang="nl-BE" baseline="0" dirty="0" smtClean="0"/>
              <a:t>De scholen bepalen hun aanbod van verdiepende en remediërende vakken, als leerling kan je dan een keuze maken uit hun aanbod.</a:t>
            </a:r>
            <a:br>
              <a:rPr lang="nl-BE" baseline="0" dirty="0" smtClean="0"/>
            </a:br>
            <a:r>
              <a:rPr lang="nl-BE" baseline="0" dirty="0" smtClean="0"/>
              <a:t>Jouw keuze zal vaak bepalen in welke school en klas je terecht komt maar daar zijn veel verschillen in.</a:t>
            </a:r>
          </a:p>
          <a:p>
            <a:endParaRPr lang="nl-BE" baseline="0" dirty="0" smtClean="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6</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97765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De</a:t>
            </a:r>
            <a:r>
              <a:rPr lang="nl-BE" baseline="0" dirty="0" smtClean="0"/>
              <a:t> leerlingen die instromen in het 1</a:t>
            </a:r>
            <a:r>
              <a:rPr lang="nl-BE" baseline="30000" dirty="0" smtClean="0"/>
              <a:t>ste</a:t>
            </a:r>
            <a:r>
              <a:rPr lang="nl-BE" baseline="0" dirty="0" smtClean="0"/>
              <a:t> leerjaar B hebben meestal een heel verschillende achtergrond.</a:t>
            </a:r>
          </a:p>
          <a:p>
            <a:r>
              <a:rPr lang="nl-BE" baseline="0" dirty="0" smtClean="0"/>
              <a:t>Zij komen uit het 4</a:t>
            </a:r>
            <a:r>
              <a:rPr lang="nl-BE" baseline="30000" dirty="0" smtClean="0"/>
              <a:t>de</a:t>
            </a:r>
            <a:r>
              <a:rPr lang="nl-BE" baseline="0" dirty="0" smtClean="0"/>
              <a:t> of 5</a:t>
            </a:r>
            <a:r>
              <a:rPr lang="nl-BE" baseline="30000" dirty="0" smtClean="0"/>
              <a:t>de</a:t>
            </a:r>
            <a:r>
              <a:rPr lang="nl-BE" baseline="0" dirty="0" smtClean="0"/>
              <a:t> leerjaar (op basis van hun leeftijd), uit het 6</a:t>
            </a:r>
            <a:r>
              <a:rPr lang="nl-BE" baseline="30000" dirty="0" smtClean="0"/>
              <a:t>de</a:t>
            </a:r>
            <a:r>
              <a:rPr lang="nl-BE" baseline="0" dirty="0" smtClean="0"/>
              <a:t> leerjaar (zonder getuigschrift) of uit het Buitengewoon Onderwijs.</a:t>
            </a:r>
          </a:p>
          <a:p>
            <a:r>
              <a:rPr lang="nl-BE" baseline="0" dirty="0" smtClean="0"/>
              <a:t>In principe wordt er verwacht dat zij voor de schoolse kennis van taal en rekenen toch op een niveau zitten van eind 4</a:t>
            </a:r>
            <a:r>
              <a:rPr lang="nl-BE" baseline="30000" dirty="0" smtClean="0"/>
              <a:t>de</a:t>
            </a:r>
            <a:r>
              <a:rPr lang="nl-BE" baseline="0" dirty="0" smtClean="0"/>
              <a:t> leerjaar.</a:t>
            </a:r>
          </a:p>
          <a:p>
            <a:r>
              <a:rPr lang="nl-BE" baseline="0" dirty="0" smtClean="0"/>
              <a:t>De basisleerstof van het 5</a:t>
            </a:r>
            <a:r>
              <a:rPr lang="nl-BE" baseline="30000" dirty="0" smtClean="0"/>
              <a:t>de</a:t>
            </a:r>
            <a:r>
              <a:rPr lang="nl-BE" baseline="0" dirty="0" smtClean="0"/>
              <a:t> en 6</a:t>
            </a:r>
            <a:r>
              <a:rPr lang="nl-BE" baseline="30000" dirty="0" smtClean="0"/>
              <a:t>de</a:t>
            </a:r>
            <a:r>
              <a:rPr lang="nl-BE" baseline="0" dirty="0" smtClean="0"/>
              <a:t> leerjaar voor taal en rekenen wordt dan aangebracht of herhaald in 1B.</a:t>
            </a:r>
          </a:p>
          <a:p>
            <a:r>
              <a:rPr lang="nl-BE" dirty="0" smtClean="0"/>
              <a:t>Heel</a:t>
            </a:r>
            <a:r>
              <a:rPr lang="nl-BE" baseline="0" dirty="0" smtClean="0"/>
              <a:t> wat maatregelen en aanpassingen zorgen ervoor dat 1B voor de meeste leerlingen een haalbare kaart is.</a:t>
            </a:r>
          </a:p>
          <a:p>
            <a:pPr marL="171434" indent="-171434">
              <a:buFontTx/>
              <a:buChar char="-"/>
            </a:pPr>
            <a:r>
              <a:rPr lang="nl-BE" baseline="0" dirty="0" smtClean="0"/>
              <a:t>Alles verloopt op een trager tempo</a:t>
            </a:r>
          </a:p>
          <a:p>
            <a:pPr marL="171434" indent="-171434">
              <a:buFontTx/>
              <a:buChar char="-"/>
            </a:pPr>
            <a:r>
              <a:rPr lang="nl-BE" baseline="0" dirty="0" smtClean="0"/>
              <a:t>De leerlingen worden meer begeleid bij het verwerken van de leerstof, bij de organisatie van hun taken/ het werken met de agenda/ de boekentas maken.</a:t>
            </a:r>
          </a:p>
          <a:p>
            <a:pPr marL="171434" indent="-171434">
              <a:buFontTx/>
              <a:buChar char="-"/>
            </a:pPr>
            <a:r>
              <a:rPr lang="nl-BE" baseline="0" dirty="0" smtClean="0"/>
              <a:t>Het lessenrooster bevat ook heel wat uren praktijk, lessen waarin ze zelf mogen doen en ervaren en waarin vaardigheden verder ontwikkeld worden</a:t>
            </a:r>
          </a:p>
          <a:p>
            <a:r>
              <a:rPr lang="nl-BE" dirty="0" smtClean="0"/>
              <a:t>Het doel van het 1</a:t>
            </a:r>
            <a:r>
              <a:rPr lang="nl-BE" baseline="30000" dirty="0" smtClean="0"/>
              <a:t>ste</a:t>
            </a:r>
            <a:r>
              <a:rPr lang="nl-BE" dirty="0" smtClean="0"/>
              <a:t> leerjaar B is dan ook dat leerlingen in dat jaar groeien op vlak van zelfvertrouwen, motivatie</a:t>
            </a:r>
            <a:r>
              <a:rPr lang="nl-BE" baseline="0" dirty="0" smtClean="0"/>
              <a:t> en welbevinden op school.</a:t>
            </a:r>
          </a:p>
          <a:p>
            <a:r>
              <a:rPr lang="nl-BE" baseline="0" dirty="0" smtClean="0"/>
              <a:t>Ze hebben tenslotte nog enkele jaren te gaan…</a:t>
            </a:r>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7</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216324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In een lessenrooster van 1B zal u volgende</a:t>
            </a:r>
            <a:r>
              <a:rPr lang="nl-BE" baseline="0" dirty="0" smtClean="0"/>
              <a:t> vakken terugvinden :</a:t>
            </a:r>
          </a:p>
          <a:p>
            <a:r>
              <a:rPr lang="nl-BE" baseline="0" dirty="0" smtClean="0"/>
              <a:t>Nederlands, Frans en Wiskunde zijn de vakken waarin de basisleerstof van het 5</a:t>
            </a:r>
            <a:r>
              <a:rPr lang="nl-BE" baseline="30000" dirty="0" smtClean="0"/>
              <a:t>de</a:t>
            </a:r>
            <a:r>
              <a:rPr lang="nl-BE" baseline="0" dirty="0" smtClean="0"/>
              <a:t> en 6</a:t>
            </a:r>
            <a:r>
              <a:rPr lang="nl-BE" baseline="30000" dirty="0" smtClean="0"/>
              <a:t>de</a:t>
            </a:r>
            <a:r>
              <a:rPr lang="nl-BE" baseline="0" dirty="0" smtClean="0"/>
              <a:t> leerjaar wordt herhaald.</a:t>
            </a:r>
          </a:p>
          <a:p>
            <a:r>
              <a:rPr lang="nl-BE" baseline="0" dirty="0" smtClean="0"/>
              <a:t>In heel wat scholen zal men nu ook starten met Engels vanaf het eerste jaar.</a:t>
            </a:r>
          </a:p>
          <a:p>
            <a:endParaRPr lang="nl-BE" baseline="0" dirty="0" smtClean="0"/>
          </a:p>
          <a:p>
            <a:r>
              <a:rPr lang="nl-BE" baseline="0" dirty="0" smtClean="0"/>
              <a:t>In de vakken LO, Muziek, Beeld en Techniek ligt de nadruk op zelf doen en ervaren.  </a:t>
            </a:r>
          </a:p>
          <a:p>
            <a:r>
              <a:rPr lang="nl-BE" baseline="0" dirty="0" smtClean="0"/>
              <a:t>De aangeleerde kennis wordt steeds gelinkt aan de praktijk en mag zelf uitgeprobeerd worden.</a:t>
            </a:r>
          </a:p>
          <a:p>
            <a:endParaRPr lang="nl-BE" baseline="0" dirty="0" smtClean="0"/>
          </a:p>
          <a:p>
            <a:r>
              <a:rPr lang="nl-BE" baseline="0" dirty="0" smtClean="0"/>
              <a:t>Vakken zoals Godsdienst, Wetenschappen en Mavo (of Aard en </a:t>
            </a:r>
            <a:r>
              <a:rPr lang="nl-BE" baseline="0" dirty="0" err="1" smtClean="0"/>
              <a:t>Gesch</a:t>
            </a:r>
            <a:r>
              <a:rPr lang="nl-BE" baseline="0" dirty="0" smtClean="0"/>
              <a:t>) maken deel uit van de basisvorming van elke leerling in 1B.</a:t>
            </a:r>
          </a:p>
          <a:p>
            <a:endParaRPr lang="nl-BE" baseline="0" dirty="0" smtClean="0"/>
          </a:p>
          <a:p>
            <a:r>
              <a:rPr lang="nl-BE" baseline="0" dirty="0" smtClean="0"/>
              <a:t>Scholen kunnen ervoor kiezen om een aantal vakken samen te voegen tot 1 cluster.</a:t>
            </a:r>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8</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335781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r>
              <a:rPr lang="nl-BE" dirty="0" smtClean="0"/>
              <a:t>Naast</a:t>
            </a:r>
            <a:r>
              <a:rPr lang="nl-BE" baseline="0" dirty="0" smtClean="0"/>
              <a:t> dit basispakket van de Algemene Vorming bevat het lessenrooster van 1B ook nog een keuzepakket (of de lesuren Differentiatie).</a:t>
            </a:r>
            <a:br>
              <a:rPr lang="nl-BE" baseline="0" dirty="0" smtClean="0"/>
            </a:br>
            <a:r>
              <a:rPr lang="nl-BE" baseline="0" dirty="0" smtClean="0"/>
              <a:t>Dit keuzepakket is afhankelijk van school tot school.</a:t>
            </a:r>
          </a:p>
          <a:p>
            <a:r>
              <a:rPr lang="nl-BE" dirty="0" smtClean="0"/>
              <a:t>In</a:t>
            </a:r>
            <a:r>
              <a:rPr lang="nl-BE" baseline="0" dirty="0" smtClean="0"/>
              <a:t> dit keuzepakket maak je kennis met 1 of meerdere beroepsactiviteiten maar het gaat hier nog niet om een definitieve beroepskeuze, die komt na het 2</a:t>
            </a:r>
            <a:r>
              <a:rPr lang="nl-BE" baseline="30000" dirty="0" smtClean="0"/>
              <a:t>de</a:t>
            </a:r>
            <a:r>
              <a:rPr lang="nl-BE" baseline="0" dirty="0" smtClean="0"/>
              <a:t> jaar!  </a:t>
            </a:r>
          </a:p>
          <a:p>
            <a:r>
              <a:rPr lang="nl-BE" baseline="0" dirty="0" smtClean="0"/>
              <a:t>Er zijn heel wat verschillen tussen de scholen naar benaming en invulling.</a:t>
            </a:r>
          </a:p>
          <a:p>
            <a:r>
              <a:rPr lang="nl-BE" baseline="0" dirty="0" smtClean="0"/>
              <a:t>Enkele voorbeelden :</a:t>
            </a:r>
          </a:p>
          <a:p>
            <a:r>
              <a:rPr lang="nl-BE" sz="1200" dirty="0">
                <a:solidFill>
                  <a:srgbClr val="1D71B8"/>
                </a:solidFill>
                <a:latin typeface="Arial" panose="020B0604020202020204" pitchFamily="34" charset="0"/>
                <a:cs typeface="Arial" panose="020B0604020202020204" pitchFamily="34" charset="0"/>
              </a:rPr>
              <a:t>Verzorging</a:t>
            </a:r>
            <a:br>
              <a:rPr lang="nl-BE" sz="1200" dirty="0">
                <a:solidFill>
                  <a:srgbClr val="1D71B8"/>
                </a:solidFill>
                <a:latin typeface="Arial" panose="020B0604020202020204" pitchFamily="34" charset="0"/>
                <a:cs typeface="Arial" panose="020B0604020202020204" pitchFamily="34" charset="0"/>
              </a:rPr>
            </a:br>
            <a:r>
              <a:rPr lang="nl-BE" sz="1200" dirty="0">
                <a:solidFill>
                  <a:srgbClr val="1D71B8"/>
                </a:solidFill>
                <a:latin typeface="Arial" panose="020B0604020202020204" pitchFamily="34" charset="0"/>
                <a:cs typeface="Arial" panose="020B0604020202020204" pitchFamily="34" charset="0"/>
              </a:rPr>
              <a:t>Voeding</a:t>
            </a:r>
            <a:br>
              <a:rPr lang="nl-BE" sz="1200" dirty="0">
                <a:solidFill>
                  <a:srgbClr val="1D71B8"/>
                </a:solidFill>
                <a:latin typeface="Arial" panose="020B0604020202020204" pitchFamily="34" charset="0"/>
                <a:cs typeface="Arial" panose="020B0604020202020204" pitchFamily="34" charset="0"/>
              </a:rPr>
            </a:br>
            <a:r>
              <a:rPr lang="nl-BE" sz="1200" dirty="0">
                <a:solidFill>
                  <a:srgbClr val="1D71B8"/>
                </a:solidFill>
                <a:latin typeface="Arial" panose="020B0604020202020204" pitchFamily="34" charset="0"/>
                <a:cs typeface="Arial" panose="020B0604020202020204" pitchFamily="34" charset="0"/>
              </a:rPr>
              <a:t>Kantoor/ICT</a:t>
            </a:r>
            <a:br>
              <a:rPr lang="nl-BE" sz="1200" dirty="0">
                <a:solidFill>
                  <a:srgbClr val="1D71B8"/>
                </a:solidFill>
                <a:latin typeface="Arial" panose="020B0604020202020204" pitchFamily="34" charset="0"/>
                <a:cs typeface="Arial" panose="020B0604020202020204" pitchFamily="34" charset="0"/>
              </a:rPr>
            </a:br>
            <a:r>
              <a:rPr lang="nl-BE" sz="1200" dirty="0">
                <a:solidFill>
                  <a:srgbClr val="1D71B8"/>
                </a:solidFill>
                <a:latin typeface="Arial" panose="020B0604020202020204" pitchFamily="34" charset="0"/>
                <a:cs typeface="Arial" panose="020B0604020202020204" pitchFamily="34" charset="0"/>
              </a:rPr>
              <a:t>Technische activiteiten of STEM of Hout/Bouw/Elektriciteit/Mechanica</a:t>
            </a:r>
          </a:p>
          <a:p>
            <a:endParaRPr lang="nl-BE" sz="1200" dirty="0">
              <a:solidFill>
                <a:srgbClr val="1D71B8"/>
              </a:solidFill>
              <a:latin typeface="Arial" panose="020B0604020202020204" pitchFamily="34" charset="0"/>
              <a:cs typeface="Arial" panose="020B0604020202020204" pitchFamily="34" charset="0"/>
            </a:endParaRPr>
          </a:p>
          <a:p>
            <a:r>
              <a:rPr lang="nl-BE" sz="1200" dirty="0">
                <a:solidFill>
                  <a:srgbClr val="1D71B8"/>
                </a:solidFill>
                <a:latin typeface="Arial" panose="020B0604020202020204" pitchFamily="34" charset="0"/>
                <a:cs typeface="Arial" panose="020B0604020202020204" pitchFamily="34" charset="0"/>
              </a:rPr>
              <a:t>Er is vaak wel een verband te vinden tussen de aangeboden keuzes in het 1</a:t>
            </a:r>
            <a:r>
              <a:rPr lang="nl-BE" sz="1200" baseline="30000" dirty="0">
                <a:solidFill>
                  <a:srgbClr val="1D71B8"/>
                </a:solidFill>
                <a:latin typeface="Arial" panose="020B0604020202020204" pitchFamily="34" charset="0"/>
                <a:cs typeface="Arial" panose="020B0604020202020204" pitchFamily="34" charset="0"/>
              </a:rPr>
              <a:t>ste</a:t>
            </a:r>
            <a:r>
              <a:rPr lang="nl-BE" sz="1200" dirty="0">
                <a:solidFill>
                  <a:srgbClr val="1D71B8"/>
                </a:solidFill>
                <a:latin typeface="Arial" panose="020B0604020202020204" pitchFamily="34" charset="0"/>
                <a:cs typeface="Arial" panose="020B0604020202020204" pitchFamily="34" charset="0"/>
              </a:rPr>
              <a:t> jaar en de richtingen die de school vanaf de 2</a:t>
            </a:r>
            <a:r>
              <a:rPr lang="nl-BE" sz="1200" baseline="30000" dirty="0">
                <a:solidFill>
                  <a:srgbClr val="1D71B8"/>
                </a:solidFill>
                <a:latin typeface="Arial" panose="020B0604020202020204" pitchFamily="34" charset="0"/>
                <a:cs typeface="Arial" panose="020B0604020202020204" pitchFamily="34" charset="0"/>
              </a:rPr>
              <a:t>de</a:t>
            </a:r>
            <a:r>
              <a:rPr lang="nl-BE" sz="1200" dirty="0">
                <a:solidFill>
                  <a:srgbClr val="1D71B8"/>
                </a:solidFill>
                <a:latin typeface="Arial" panose="020B0604020202020204" pitchFamily="34" charset="0"/>
                <a:cs typeface="Arial" panose="020B0604020202020204" pitchFamily="34" charset="0"/>
              </a:rPr>
              <a:t> graad aanbiedt.</a:t>
            </a:r>
          </a:p>
          <a:p>
            <a:endParaRPr lang="nl-BE" sz="1200" dirty="0">
              <a:solidFill>
                <a:srgbClr val="1D71B8"/>
              </a:solidFill>
              <a:latin typeface="Arial" panose="020B0604020202020204" pitchFamily="34" charset="0"/>
              <a:cs typeface="Arial" panose="020B0604020202020204" pitchFamily="34" charset="0"/>
            </a:endParaRPr>
          </a:p>
          <a:p>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28B1BD8D-78CC-4735-AD87-339B575BB3F2}" type="slidenum">
              <a:rPr lang="nl-NL" smtClean="0"/>
              <a:pPr/>
              <a:t>9</a:t>
            </a:fld>
            <a:endParaRPr lang="nl-NL"/>
          </a:p>
        </p:txBody>
      </p:sp>
      <p:sp>
        <p:nvSpPr>
          <p:cNvPr id="5" name="Tijdelijke aanduiding voor voettekst 4"/>
          <p:cNvSpPr>
            <a:spLocks noGrp="1"/>
          </p:cNvSpPr>
          <p:nvPr>
            <p:ph type="ftr" sz="quarter" idx="11"/>
          </p:nvPr>
        </p:nvSpPr>
        <p:spPr/>
        <p:txBody>
          <a:bodyPr/>
          <a:lstStyle/>
          <a:p>
            <a:r>
              <a:rPr lang="nl-BE" smtClean="0"/>
              <a:t>PPT ouderavond L6 CLB Leieland</a:t>
            </a:r>
            <a:endParaRPr lang="nl-NL"/>
          </a:p>
        </p:txBody>
      </p:sp>
    </p:spTree>
    <p:extLst>
      <p:ext uri="{BB962C8B-B14F-4D97-AF65-F5344CB8AC3E}">
        <p14:creationId xmlns:p14="http://schemas.microsoft.com/office/powerpoint/2010/main" val="156948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2123728" y="465517"/>
            <a:ext cx="6408712" cy="1102518"/>
          </a:xfrm>
          <a:prstGeom prst="rect">
            <a:avLst/>
          </a:prstGeom>
        </p:spPr>
        <p:txBody>
          <a:bodyPr lIns="81635" tIns="40817" rIns="81635" bIns="40817"/>
          <a:lstStyle/>
          <a:p>
            <a:r>
              <a:rPr lang="nl-NL" smtClean="0"/>
              <a:t>Klik om de stijl te bewerken</a:t>
            </a:r>
            <a:endParaRPr lang="nl-NL"/>
          </a:p>
        </p:txBody>
      </p:sp>
      <p:sp>
        <p:nvSpPr>
          <p:cNvPr id="3" name="Ondertitel 2"/>
          <p:cNvSpPr>
            <a:spLocks noGrp="1"/>
          </p:cNvSpPr>
          <p:nvPr>
            <p:ph type="subTitle" idx="1"/>
          </p:nvPr>
        </p:nvSpPr>
        <p:spPr>
          <a:xfrm>
            <a:off x="2203648" y="2914650"/>
            <a:ext cx="6400800" cy="1314450"/>
          </a:xfrm>
          <a:prstGeom prst="rect">
            <a:avLst/>
          </a:prstGeom>
        </p:spPr>
        <p:txBody>
          <a:bodyPr lIns="81635" tIns="40817" rIns="81635" bIns="40817"/>
          <a:lstStyle>
            <a:lvl1pPr marL="0" indent="0" algn="ctr">
              <a:buNone/>
              <a:defRPr/>
            </a:lvl1pPr>
            <a:lvl2pPr marL="408174" indent="0" algn="ctr">
              <a:buNone/>
              <a:defRPr/>
            </a:lvl2pPr>
            <a:lvl3pPr marL="816348" indent="0" algn="ctr">
              <a:buNone/>
              <a:defRPr/>
            </a:lvl3pPr>
            <a:lvl4pPr marL="1224522" indent="0" algn="ctr">
              <a:buNone/>
              <a:defRPr/>
            </a:lvl4pPr>
            <a:lvl5pPr marL="1632696" indent="0" algn="ctr">
              <a:buNone/>
              <a:defRPr/>
            </a:lvl5pPr>
            <a:lvl6pPr marL="2040870" indent="0" algn="ctr">
              <a:buNone/>
              <a:defRPr/>
            </a:lvl6pPr>
            <a:lvl7pPr marL="2449044" indent="0" algn="ctr">
              <a:buNone/>
              <a:defRPr/>
            </a:lvl7pPr>
            <a:lvl8pPr marL="2857218" indent="0" algn="ctr">
              <a:buNone/>
              <a:defRPr/>
            </a:lvl8pPr>
            <a:lvl9pPr marL="3265392" indent="0" algn="ctr">
              <a:buNone/>
              <a:defRPr/>
            </a:lvl9pPr>
          </a:lstStyle>
          <a:p>
            <a:r>
              <a:rPr lang="nl-NL" smtClean="0"/>
              <a:t>Klik om het opmaakprofiel van de modelondertitel te bewerken</a:t>
            </a:r>
            <a:endParaRPr lang="nl-NL" dirty="0"/>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A007855-0264-934F-A5EC-6CC34EDAC723}"/>
              </a:ext>
            </a:extLst>
          </p:cNvPr>
          <p:cNvSpPr>
            <a:spLocks noGrp="1"/>
          </p:cNvSpPr>
          <p:nvPr>
            <p:ph sz="half" idx="1"/>
          </p:nvPr>
        </p:nvSpPr>
        <p:spPr>
          <a:xfrm>
            <a:off x="299466" y="1353122"/>
            <a:ext cx="3886200" cy="326350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 xmlns:a16="http://schemas.microsoft.com/office/drawing/2014/main" id="{5C24353E-2AF1-5448-8495-E4C681C9B36D}"/>
              </a:ext>
            </a:extLst>
          </p:cNvPr>
          <p:cNvSpPr>
            <a:spLocks noGrp="1"/>
          </p:cNvSpPr>
          <p:nvPr>
            <p:ph sz="half" idx="2"/>
          </p:nvPr>
        </p:nvSpPr>
        <p:spPr>
          <a:xfrm>
            <a:off x="4624578" y="1353122"/>
            <a:ext cx="3886200" cy="326350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2136750129"/>
      </p:ext>
    </p:extLst>
  </p:cSld>
  <p:clrMapOvr>
    <a:masterClrMapping/>
  </p:clrMapOvr>
  <p:timing>
    <p:tnLst>
      <p:par>
        <p:cTn id="1" dur="indefinite" restart="never" nodeType="tmRoot"/>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D7B9ABE2-FC88-BD43-BFAB-288516B21E75}"/>
              </a:ext>
            </a:extLst>
          </p:cNvPr>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582479163"/>
      </p:ext>
    </p:extLst>
  </p:cSld>
  <p:clrMapOvr>
    <a:masterClrMapping/>
  </p:clrMapOvr>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Tree>
    <p:extLst>
      <p:ext uri="{BB962C8B-B14F-4D97-AF65-F5344CB8AC3E}">
        <p14:creationId xmlns:p14="http://schemas.microsoft.com/office/powerpoint/2010/main" val="127781995"/>
      </p:ext>
    </p:extLst>
  </p:cSld>
  <p:clrMapOvr>
    <a:masterClrMapping/>
  </p:clrMapOvr>
  <p:timing>
    <p:tnLst>
      <p:par>
        <p:cTn id="1" dur="indefinite" restart="never" nodeType="tmRoot"/>
      </p:par>
    </p:tnLst>
  </p:timing>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A007855-0264-934F-A5EC-6CC34EDAC723}"/>
              </a:ext>
            </a:extLst>
          </p:cNvPr>
          <p:cNvSpPr>
            <a:spLocks noGrp="1"/>
          </p:cNvSpPr>
          <p:nvPr>
            <p:ph sz="half" idx="1"/>
          </p:nvPr>
        </p:nvSpPr>
        <p:spPr>
          <a:xfrm>
            <a:off x="299466" y="1353122"/>
            <a:ext cx="3886200" cy="326350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a:extLst>
              <a:ext uri="{FF2B5EF4-FFF2-40B4-BE49-F238E27FC236}">
                <a16:creationId xmlns="" xmlns:a16="http://schemas.microsoft.com/office/drawing/2014/main" id="{5C24353E-2AF1-5448-8495-E4C681C9B36D}"/>
              </a:ext>
            </a:extLst>
          </p:cNvPr>
          <p:cNvSpPr>
            <a:spLocks noGrp="1"/>
          </p:cNvSpPr>
          <p:nvPr>
            <p:ph sz="half" idx="2"/>
          </p:nvPr>
        </p:nvSpPr>
        <p:spPr>
          <a:xfrm>
            <a:off x="4624578" y="1353122"/>
            <a:ext cx="3886200" cy="326350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684066902"/>
      </p:ext>
    </p:extLst>
  </p:cSld>
  <p:clrMapOvr>
    <a:masterClrMapping/>
  </p:clrMapOvr>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7D3B33-D35C-7841-81F2-A2DAEEA0B38C}"/>
              </a:ext>
            </a:extLst>
          </p:cNvPr>
          <p:cNvSpPr>
            <a:spLocks noGrp="1"/>
          </p:cNvSpPr>
          <p:nvPr>
            <p:ph type="title"/>
          </p:nvPr>
        </p:nvSpPr>
        <p:spPr>
          <a:xfrm>
            <a:off x="342901" y="273846"/>
            <a:ext cx="8435340" cy="994172"/>
          </a:xfrm>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tekst 2">
            <a:extLst>
              <a:ext uri="{FF2B5EF4-FFF2-40B4-BE49-F238E27FC236}">
                <a16:creationId xmlns="" xmlns:a16="http://schemas.microsoft.com/office/drawing/2014/main" id="{AC5318D4-C09B-3F46-9C7C-883848775535}"/>
              </a:ext>
            </a:extLst>
          </p:cNvPr>
          <p:cNvSpPr>
            <a:spLocks noGrp="1"/>
          </p:cNvSpPr>
          <p:nvPr>
            <p:ph type="body" idx="1"/>
          </p:nvPr>
        </p:nvSpPr>
        <p:spPr>
          <a:xfrm>
            <a:off x="342901" y="1260873"/>
            <a:ext cx="4155281" cy="617934"/>
          </a:xfrm>
        </p:spPr>
        <p:txBody>
          <a:bodyPr anchor="b"/>
          <a:lstStyle>
            <a:lvl1pPr marL="0" indent="0">
              <a:buNone/>
              <a:defRPr sz="2200" b="1">
                <a:solidFill>
                  <a:srgbClr val="008D36"/>
                </a:solidFill>
              </a:defRPr>
            </a:lvl1pPr>
            <a:lvl2pPr marL="408174" indent="0">
              <a:buNone/>
              <a:defRPr sz="1800" b="1"/>
            </a:lvl2pPr>
            <a:lvl3pPr marL="816348" indent="0">
              <a:buNone/>
              <a:defRPr sz="1600" b="1"/>
            </a:lvl3pPr>
            <a:lvl4pPr marL="1224522" indent="0">
              <a:buNone/>
              <a:defRPr sz="1400" b="1"/>
            </a:lvl4pPr>
            <a:lvl5pPr marL="1632696" indent="0">
              <a:buNone/>
              <a:defRPr sz="1400" b="1"/>
            </a:lvl5pPr>
            <a:lvl6pPr marL="2040870" indent="0">
              <a:buNone/>
              <a:defRPr sz="1400" b="1"/>
            </a:lvl6pPr>
            <a:lvl7pPr marL="2449044" indent="0">
              <a:buNone/>
              <a:defRPr sz="1400" b="1"/>
            </a:lvl7pPr>
            <a:lvl8pPr marL="2857218" indent="0">
              <a:buNone/>
              <a:defRPr sz="1400" b="1"/>
            </a:lvl8pPr>
            <a:lvl9pPr marL="3265392" indent="0">
              <a:buNone/>
              <a:defRPr sz="1400" b="1"/>
            </a:lvl9pPr>
          </a:lstStyle>
          <a:p>
            <a:pPr lvl="0"/>
            <a:r>
              <a:rPr lang="nl-NL" smtClean="0"/>
              <a:t>Klik om de modelstijlen te bewerken</a:t>
            </a:r>
          </a:p>
        </p:txBody>
      </p:sp>
      <p:sp>
        <p:nvSpPr>
          <p:cNvPr id="4" name="Tijdelijke aanduiding voor inhoud 3">
            <a:extLst>
              <a:ext uri="{FF2B5EF4-FFF2-40B4-BE49-F238E27FC236}">
                <a16:creationId xmlns="" xmlns:a16="http://schemas.microsoft.com/office/drawing/2014/main" id="{9C7EB57C-263D-1645-BDD2-370E1CF1B0F0}"/>
              </a:ext>
            </a:extLst>
          </p:cNvPr>
          <p:cNvSpPr>
            <a:spLocks noGrp="1"/>
          </p:cNvSpPr>
          <p:nvPr>
            <p:ph sz="half" idx="2"/>
          </p:nvPr>
        </p:nvSpPr>
        <p:spPr>
          <a:xfrm>
            <a:off x="342901" y="1878807"/>
            <a:ext cx="4155281" cy="276344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 xmlns:a16="http://schemas.microsoft.com/office/drawing/2014/main" id="{A1391161-C65D-9E40-AA51-74A27121681F}"/>
              </a:ext>
            </a:extLst>
          </p:cNvPr>
          <p:cNvSpPr>
            <a:spLocks noGrp="1"/>
          </p:cNvSpPr>
          <p:nvPr>
            <p:ph type="body" sz="quarter" idx="3"/>
          </p:nvPr>
        </p:nvSpPr>
        <p:spPr>
          <a:xfrm>
            <a:off x="4629151" y="1260873"/>
            <a:ext cx="4149090" cy="617934"/>
          </a:xfrm>
        </p:spPr>
        <p:txBody>
          <a:bodyPr anchor="b"/>
          <a:lstStyle>
            <a:lvl1pPr marL="0" indent="0">
              <a:buNone/>
              <a:defRPr sz="2200" b="1">
                <a:solidFill>
                  <a:srgbClr val="008D36"/>
                </a:solidFill>
              </a:defRPr>
            </a:lvl1pPr>
            <a:lvl2pPr marL="408174" indent="0">
              <a:buNone/>
              <a:defRPr sz="1800" b="1"/>
            </a:lvl2pPr>
            <a:lvl3pPr marL="816348" indent="0">
              <a:buNone/>
              <a:defRPr sz="1600" b="1"/>
            </a:lvl3pPr>
            <a:lvl4pPr marL="1224522" indent="0">
              <a:buNone/>
              <a:defRPr sz="1400" b="1"/>
            </a:lvl4pPr>
            <a:lvl5pPr marL="1632696" indent="0">
              <a:buNone/>
              <a:defRPr sz="1400" b="1"/>
            </a:lvl5pPr>
            <a:lvl6pPr marL="2040870" indent="0">
              <a:buNone/>
              <a:defRPr sz="1400" b="1"/>
            </a:lvl6pPr>
            <a:lvl7pPr marL="2449044" indent="0">
              <a:buNone/>
              <a:defRPr sz="1400" b="1"/>
            </a:lvl7pPr>
            <a:lvl8pPr marL="2857218" indent="0">
              <a:buNone/>
              <a:defRPr sz="1400" b="1"/>
            </a:lvl8pPr>
            <a:lvl9pPr marL="3265392" indent="0">
              <a:buNone/>
              <a:defRPr sz="1400" b="1"/>
            </a:lvl9pPr>
          </a:lstStyle>
          <a:p>
            <a:pPr lvl="0"/>
            <a:r>
              <a:rPr lang="nl-NL" smtClean="0"/>
              <a:t>Klik om de modelstijlen te bewerken</a:t>
            </a:r>
          </a:p>
        </p:txBody>
      </p:sp>
      <p:sp>
        <p:nvSpPr>
          <p:cNvPr id="6" name="Tijdelijke aanduiding voor inhoud 5">
            <a:extLst>
              <a:ext uri="{FF2B5EF4-FFF2-40B4-BE49-F238E27FC236}">
                <a16:creationId xmlns="" xmlns:a16="http://schemas.microsoft.com/office/drawing/2014/main" id="{80F01A9C-1EA8-1C4E-B826-E07022A602A7}"/>
              </a:ext>
            </a:extLst>
          </p:cNvPr>
          <p:cNvSpPr>
            <a:spLocks noGrp="1"/>
          </p:cNvSpPr>
          <p:nvPr>
            <p:ph sz="quarter" idx="4"/>
          </p:nvPr>
        </p:nvSpPr>
        <p:spPr>
          <a:xfrm>
            <a:off x="4629151" y="1878807"/>
            <a:ext cx="4149090" cy="276344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726491733"/>
      </p:ext>
    </p:extLst>
  </p:cSld>
  <p:clrMapOvr>
    <a:masterClrMapping/>
  </p:clrMapOvr>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E7D3B33-D35C-7841-81F2-A2DAEEA0B38C}"/>
              </a:ext>
            </a:extLst>
          </p:cNvPr>
          <p:cNvSpPr>
            <a:spLocks noGrp="1"/>
          </p:cNvSpPr>
          <p:nvPr>
            <p:ph type="title"/>
          </p:nvPr>
        </p:nvSpPr>
        <p:spPr>
          <a:xfrm>
            <a:off x="342901" y="273846"/>
            <a:ext cx="8435340" cy="994172"/>
          </a:xfrm>
        </p:spPr>
        <p:txBody>
          <a:bodyPr/>
          <a:lstStyle>
            <a:lvl1pPr>
              <a:defRPr>
                <a:solidFill>
                  <a:srgbClr val="008D36"/>
                </a:solidFill>
              </a:defRPr>
            </a:lvl1pPr>
          </a:lstStyle>
          <a:p>
            <a:r>
              <a:rPr lang="nl-NL" smtClean="0"/>
              <a:t>Klik om de stijl te bewerken</a:t>
            </a:r>
            <a:endParaRPr lang="nl-BE" dirty="0"/>
          </a:p>
        </p:txBody>
      </p:sp>
      <p:sp>
        <p:nvSpPr>
          <p:cNvPr id="3" name="Tijdelijke aanduiding voor tekst 2">
            <a:extLst>
              <a:ext uri="{FF2B5EF4-FFF2-40B4-BE49-F238E27FC236}">
                <a16:creationId xmlns="" xmlns:a16="http://schemas.microsoft.com/office/drawing/2014/main" id="{AC5318D4-C09B-3F46-9C7C-883848775535}"/>
              </a:ext>
            </a:extLst>
          </p:cNvPr>
          <p:cNvSpPr>
            <a:spLocks noGrp="1"/>
          </p:cNvSpPr>
          <p:nvPr>
            <p:ph type="body" idx="1"/>
          </p:nvPr>
        </p:nvSpPr>
        <p:spPr>
          <a:xfrm>
            <a:off x="342901" y="1260873"/>
            <a:ext cx="4155281" cy="617934"/>
          </a:xfrm>
        </p:spPr>
        <p:txBody>
          <a:bodyPr anchor="b"/>
          <a:lstStyle>
            <a:lvl1pPr marL="0" indent="0">
              <a:buNone/>
              <a:defRPr sz="2200" b="1">
                <a:solidFill>
                  <a:srgbClr val="1D71B8"/>
                </a:solidFill>
              </a:defRPr>
            </a:lvl1pPr>
            <a:lvl2pPr marL="408174" indent="0">
              <a:buNone/>
              <a:defRPr sz="1800" b="1"/>
            </a:lvl2pPr>
            <a:lvl3pPr marL="816348" indent="0">
              <a:buNone/>
              <a:defRPr sz="1600" b="1"/>
            </a:lvl3pPr>
            <a:lvl4pPr marL="1224522" indent="0">
              <a:buNone/>
              <a:defRPr sz="1400" b="1"/>
            </a:lvl4pPr>
            <a:lvl5pPr marL="1632696" indent="0">
              <a:buNone/>
              <a:defRPr sz="1400" b="1"/>
            </a:lvl5pPr>
            <a:lvl6pPr marL="2040870" indent="0">
              <a:buNone/>
              <a:defRPr sz="1400" b="1"/>
            </a:lvl6pPr>
            <a:lvl7pPr marL="2449044" indent="0">
              <a:buNone/>
              <a:defRPr sz="1400" b="1"/>
            </a:lvl7pPr>
            <a:lvl8pPr marL="2857218" indent="0">
              <a:buNone/>
              <a:defRPr sz="1400" b="1"/>
            </a:lvl8pPr>
            <a:lvl9pPr marL="3265392" indent="0">
              <a:buNone/>
              <a:defRPr sz="1400" b="1"/>
            </a:lvl9pPr>
          </a:lstStyle>
          <a:p>
            <a:pPr lvl="0"/>
            <a:r>
              <a:rPr lang="nl-NL" smtClean="0"/>
              <a:t>Klik om de modelstijlen te bewerken</a:t>
            </a:r>
          </a:p>
        </p:txBody>
      </p:sp>
      <p:sp>
        <p:nvSpPr>
          <p:cNvPr id="4" name="Tijdelijke aanduiding voor inhoud 3">
            <a:extLst>
              <a:ext uri="{FF2B5EF4-FFF2-40B4-BE49-F238E27FC236}">
                <a16:creationId xmlns="" xmlns:a16="http://schemas.microsoft.com/office/drawing/2014/main" id="{9C7EB57C-263D-1645-BDD2-370E1CF1B0F0}"/>
              </a:ext>
            </a:extLst>
          </p:cNvPr>
          <p:cNvSpPr>
            <a:spLocks noGrp="1"/>
          </p:cNvSpPr>
          <p:nvPr>
            <p:ph sz="half" idx="2"/>
          </p:nvPr>
        </p:nvSpPr>
        <p:spPr>
          <a:xfrm>
            <a:off x="342901" y="1878807"/>
            <a:ext cx="4155281" cy="276344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tekst 4">
            <a:extLst>
              <a:ext uri="{FF2B5EF4-FFF2-40B4-BE49-F238E27FC236}">
                <a16:creationId xmlns="" xmlns:a16="http://schemas.microsoft.com/office/drawing/2014/main" id="{A1391161-C65D-9E40-AA51-74A27121681F}"/>
              </a:ext>
            </a:extLst>
          </p:cNvPr>
          <p:cNvSpPr>
            <a:spLocks noGrp="1"/>
          </p:cNvSpPr>
          <p:nvPr>
            <p:ph type="body" sz="quarter" idx="3"/>
          </p:nvPr>
        </p:nvSpPr>
        <p:spPr>
          <a:xfrm>
            <a:off x="4629151" y="1260873"/>
            <a:ext cx="4149090" cy="617934"/>
          </a:xfrm>
        </p:spPr>
        <p:txBody>
          <a:bodyPr anchor="b"/>
          <a:lstStyle>
            <a:lvl1pPr marL="0" indent="0">
              <a:buNone/>
              <a:defRPr sz="2200" b="1">
                <a:solidFill>
                  <a:srgbClr val="1D71B8"/>
                </a:solidFill>
              </a:defRPr>
            </a:lvl1pPr>
            <a:lvl2pPr marL="408174" indent="0">
              <a:buNone/>
              <a:defRPr sz="1800" b="1"/>
            </a:lvl2pPr>
            <a:lvl3pPr marL="816348" indent="0">
              <a:buNone/>
              <a:defRPr sz="1600" b="1"/>
            </a:lvl3pPr>
            <a:lvl4pPr marL="1224522" indent="0">
              <a:buNone/>
              <a:defRPr sz="1400" b="1"/>
            </a:lvl4pPr>
            <a:lvl5pPr marL="1632696" indent="0">
              <a:buNone/>
              <a:defRPr sz="1400" b="1"/>
            </a:lvl5pPr>
            <a:lvl6pPr marL="2040870" indent="0">
              <a:buNone/>
              <a:defRPr sz="1400" b="1"/>
            </a:lvl6pPr>
            <a:lvl7pPr marL="2449044" indent="0">
              <a:buNone/>
              <a:defRPr sz="1400" b="1"/>
            </a:lvl7pPr>
            <a:lvl8pPr marL="2857218" indent="0">
              <a:buNone/>
              <a:defRPr sz="1400" b="1"/>
            </a:lvl8pPr>
            <a:lvl9pPr marL="3265392" indent="0">
              <a:buNone/>
              <a:defRPr sz="1400" b="1"/>
            </a:lvl9pPr>
          </a:lstStyle>
          <a:p>
            <a:pPr lvl="0"/>
            <a:r>
              <a:rPr lang="nl-NL" smtClean="0"/>
              <a:t>Klik om de modelstijlen te bewerken</a:t>
            </a:r>
          </a:p>
        </p:txBody>
      </p:sp>
      <p:sp>
        <p:nvSpPr>
          <p:cNvPr id="6" name="Tijdelijke aanduiding voor inhoud 5">
            <a:extLst>
              <a:ext uri="{FF2B5EF4-FFF2-40B4-BE49-F238E27FC236}">
                <a16:creationId xmlns="" xmlns:a16="http://schemas.microsoft.com/office/drawing/2014/main" id="{80F01A9C-1EA8-1C4E-B826-E07022A602A7}"/>
              </a:ext>
            </a:extLst>
          </p:cNvPr>
          <p:cNvSpPr>
            <a:spLocks noGrp="1"/>
          </p:cNvSpPr>
          <p:nvPr>
            <p:ph sz="quarter" idx="4"/>
          </p:nvPr>
        </p:nvSpPr>
        <p:spPr>
          <a:xfrm>
            <a:off x="4629151" y="1878807"/>
            <a:ext cx="4149090" cy="2763441"/>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extLst>
      <p:ext uri="{BB962C8B-B14F-4D97-AF65-F5344CB8AC3E}">
        <p14:creationId xmlns:p14="http://schemas.microsoft.com/office/powerpoint/2010/main" val="1227715855"/>
      </p:ext>
    </p:extLst>
  </p:cSld>
  <p:clrMapOvr>
    <a:masterClrMapping/>
  </p:clrMapOvr>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A918B0-A9AE-5D42-891A-F995CB9EE15E}"/>
              </a:ext>
            </a:extLst>
          </p:cNvPr>
          <p:cNvSpPr>
            <a:spLocks noGrp="1"/>
          </p:cNvSpPr>
          <p:nvPr>
            <p:ph type="title"/>
          </p:nvPr>
        </p:nvSpPr>
        <p:spPr>
          <a:xfrm>
            <a:off x="356617" y="342900"/>
            <a:ext cx="3222403" cy="1200150"/>
          </a:xfrm>
        </p:spPr>
        <p:txBody>
          <a:bodyPr anchor="b"/>
          <a:lstStyle>
            <a:lvl1pPr>
              <a:defRPr sz="2900">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F156210-CB6B-244F-80B2-5986809CDAC8}"/>
              </a:ext>
            </a:extLst>
          </p:cNvPr>
          <p:cNvSpPr>
            <a:spLocks noGrp="1"/>
          </p:cNvSpPr>
          <p:nvPr>
            <p:ph idx="1"/>
          </p:nvPr>
        </p:nvSpPr>
        <p:spPr>
          <a:xfrm>
            <a:off x="3887391" y="740570"/>
            <a:ext cx="4897707" cy="365521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 xmlns:a16="http://schemas.microsoft.com/office/drawing/2014/main" id="{60366BC7-6BA2-7741-A191-5181C7B8625E}"/>
              </a:ext>
            </a:extLst>
          </p:cNvPr>
          <p:cNvSpPr>
            <a:spLocks noGrp="1"/>
          </p:cNvSpPr>
          <p:nvPr>
            <p:ph type="body" sz="half" idx="2"/>
          </p:nvPr>
        </p:nvSpPr>
        <p:spPr>
          <a:xfrm>
            <a:off x="356617" y="1543050"/>
            <a:ext cx="3222403" cy="2858691"/>
          </a:xfrm>
        </p:spPr>
        <p:txBody>
          <a:bodyPr/>
          <a:lstStyle>
            <a:lvl1pPr marL="0" indent="0">
              <a:buNone/>
              <a:defRPr sz="1400"/>
            </a:lvl1pPr>
            <a:lvl2pPr marL="408174" indent="0">
              <a:buNone/>
              <a:defRPr sz="1300"/>
            </a:lvl2pPr>
            <a:lvl3pPr marL="816348" indent="0">
              <a:buNone/>
              <a:defRPr sz="1100"/>
            </a:lvl3pPr>
            <a:lvl4pPr marL="1224522" indent="0">
              <a:buNone/>
              <a:defRPr sz="900"/>
            </a:lvl4pPr>
            <a:lvl5pPr marL="1632696" indent="0">
              <a:buNone/>
              <a:defRPr sz="900"/>
            </a:lvl5pPr>
            <a:lvl6pPr marL="2040870" indent="0">
              <a:buNone/>
              <a:defRPr sz="900"/>
            </a:lvl6pPr>
            <a:lvl7pPr marL="2449044" indent="0">
              <a:buNone/>
              <a:defRPr sz="900"/>
            </a:lvl7pPr>
            <a:lvl8pPr marL="2857218" indent="0">
              <a:buNone/>
              <a:defRPr sz="900"/>
            </a:lvl8pPr>
            <a:lvl9pPr marL="3265392" indent="0">
              <a:buNone/>
              <a:defRPr sz="900"/>
            </a:lvl9pPr>
          </a:lstStyle>
          <a:p>
            <a:pPr lvl="0"/>
            <a:r>
              <a:rPr lang="nl-NL" smtClean="0"/>
              <a:t>Klik om de modelstijlen te bewerken</a:t>
            </a:r>
          </a:p>
        </p:txBody>
      </p:sp>
    </p:spTree>
    <p:extLst>
      <p:ext uri="{BB962C8B-B14F-4D97-AF65-F5344CB8AC3E}">
        <p14:creationId xmlns:p14="http://schemas.microsoft.com/office/powerpoint/2010/main" val="3834925311"/>
      </p:ext>
    </p:extLst>
  </p:cSld>
  <p:clrMapOvr>
    <a:masterClrMapping/>
  </p:clrMapOvr>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A918B0-A9AE-5D42-891A-F995CB9EE15E}"/>
              </a:ext>
            </a:extLst>
          </p:cNvPr>
          <p:cNvSpPr>
            <a:spLocks noGrp="1"/>
          </p:cNvSpPr>
          <p:nvPr>
            <p:ph type="title"/>
          </p:nvPr>
        </p:nvSpPr>
        <p:spPr>
          <a:xfrm>
            <a:off x="356617" y="342900"/>
            <a:ext cx="3222403" cy="1200150"/>
          </a:xfrm>
        </p:spPr>
        <p:txBody>
          <a:bodyPr anchor="b"/>
          <a:lstStyle>
            <a:lvl1pPr>
              <a:defRPr sz="2900">
                <a:solidFill>
                  <a:srgbClr val="008D36"/>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2F156210-CB6B-244F-80B2-5986809CDAC8}"/>
              </a:ext>
            </a:extLst>
          </p:cNvPr>
          <p:cNvSpPr>
            <a:spLocks noGrp="1"/>
          </p:cNvSpPr>
          <p:nvPr>
            <p:ph idx="1"/>
          </p:nvPr>
        </p:nvSpPr>
        <p:spPr>
          <a:xfrm>
            <a:off x="3887391" y="740570"/>
            <a:ext cx="4897707" cy="3655219"/>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tekst 3">
            <a:extLst>
              <a:ext uri="{FF2B5EF4-FFF2-40B4-BE49-F238E27FC236}">
                <a16:creationId xmlns="" xmlns:a16="http://schemas.microsoft.com/office/drawing/2014/main" id="{60366BC7-6BA2-7741-A191-5181C7B8625E}"/>
              </a:ext>
            </a:extLst>
          </p:cNvPr>
          <p:cNvSpPr>
            <a:spLocks noGrp="1"/>
          </p:cNvSpPr>
          <p:nvPr>
            <p:ph type="body" sz="half" idx="2"/>
          </p:nvPr>
        </p:nvSpPr>
        <p:spPr>
          <a:xfrm>
            <a:off x="356617" y="1543050"/>
            <a:ext cx="3222403" cy="2858691"/>
          </a:xfrm>
        </p:spPr>
        <p:txBody>
          <a:bodyPr/>
          <a:lstStyle>
            <a:lvl1pPr marL="0" indent="0">
              <a:buNone/>
              <a:defRPr sz="1400"/>
            </a:lvl1pPr>
            <a:lvl2pPr marL="408174" indent="0">
              <a:buNone/>
              <a:defRPr sz="1300"/>
            </a:lvl2pPr>
            <a:lvl3pPr marL="816348" indent="0">
              <a:buNone/>
              <a:defRPr sz="1100"/>
            </a:lvl3pPr>
            <a:lvl4pPr marL="1224522" indent="0">
              <a:buNone/>
              <a:defRPr sz="900"/>
            </a:lvl4pPr>
            <a:lvl5pPr marL="1632696" indent="0">
              <a:buNone/>
              <a:defRPr sz="900"/>
            </a:lvl5pPr>
            <a:lvl6pPr marL="2040870" indent="0">
              <a:buNone/>
              <a:defRPr sz="900"/>
            </a:lvl6pPr>
            <a:lvl7pPr marL="2449044" indent="0">
              <a:buNone/>
              <a:defRPr sz="900"/>
            </a:lvl7pPr>
            <a:lvl8pPr marL="2857218" indent="0">
              <a:buNone/>
              <a:defRPr sz="900"/>
            </a:lvl8pPr>
            <a:lvl9pPr marL="3265392" indent="0">
              <a:buNone/>
              <a:defRPr sz="900"/>
            </a:lvl9pPr>
          </a:lstStyle>
          <a:p>
            <a:pPr lvl="0"/>
            <a:r>
              <a:rPr lang="nl-NL" smtClean="0"/>
              <a:t>Klik om de modelstijlen te bewerken</a:t>
            </a:r>
          </a:p>
        </p:txBody>
      </p:sp>
    </p:spTree>
    <p:extLst>
      <p:ext uri="{BB962C8B-B14F-4D97-AF65-F5344CB8AC3E}">
        <p14:creationId xmlns:p14="http://schemas.microsoft.com/office/powerpoint/2010/main" val="2622373763"/>
      </p:ext>
    </p:extLst>
  </p:cSld>
  <p:clrMapOvr>
    <a:masterClrMapping/>
  </p:clrMapOvr>
  <p:timing>
    <p:tnLst>
      <p:par>
        <p:cTn id="1" dur="indefinite" restart="never" nodeType="tmRoot"/>
      </p:par>
    </p:tnLst>
  </p:timing>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E3784B-54F1-714A-A6F8-822F6231180F}"/>
              </a:ext>
            </a:extLst>
          </p:cNvPr>
          <p:cNvSpPr>
            <a:spLocks noGrp="1"/>
          </p:cNvSpPr>
          <p:nvPr>
            <p:ph type="title"/>
          </p:nvPr>
        </p:nvSpPr>
        <p:spPr>
          <a:xfrm>
            <a:off x="349759" y="342900"/>
            <a:ext cx="3229261" cy="1200150"/>
          </a:xfrm>
        </p:spPr>
        <p:txBody>
          <a:bodyPr anchor="b"/>
          <a:lstStyle>
            <a:lvl1pPr>
              <a:defRPr sz="2900">
                <a:solidFill>
                  <a:srgbClr val="1D71B8"/>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 xmlns:a16="http://schemas.microsoft.com/office/drawing/2014/main" id="{C97B7C98-0B60-7B49-AC5A-22D391ACDA0E}"/>
              </a:ext>
            </a:extLst>
          </p:cNvPr>
          <p:cNvSpPr>
            <a:spLocks noGrp="1"/>
          </p:cNvSpPr>
          <p:nvPr>
            <p:ph type="pic" idx="1"/>
          </p:nvPr>
        </p:nvSpPr>
        <p:spPr>
          <a:xfrm>
            <a:off x="3887392" y="740570"/>
            <a:ext cx="4890849" cy="3655219"/>
          </a:xfrm>
        </p:spPr>
        <p:txBody>
          <a:bodyPr/>
          <a:lstStyle>
            <a:lvl1pPr marL="0" indent="0">
              <a:buNone/>
              <a:defRPr sz="2900"/>
            </a:lvl1pPr>
            <a:lvl2pPr marL="408174" indent="0">
              <a:buNone/>
              <a:defRPr sz="2500"/>
            </a:lvl2pPr>
            <a:lvl3pPr marL="816348" indent="0">
              <a:buNone/>
              <a:defRPr sz="2200"/>
            </a:lvl3pPr>
            <a:lvl4pPr marL="1224522" indent="0">
              <a:buNone/>
              <a:defRPr sz="1800"/>
            </a:lvl4pPr>
            <a:lvl5pPr marL="1632696" indent="0">
              <a:buNone/>
              <a:defRPr sz="1800"/>
            </a:lvl5pPr>
            <a:lvl6pPr marL="2040870" indent="0">
              <a:buNone/>
              <a:defRPr sz="1800"/>
            </a:lvl6pPr>
            <a:lvl7pPr marL="2449044" indent="0">
              <a:buNone/>
              <a:defRPr sz="1800"/>
            </a:lvl7pPr>
            <a:lvl8pPr marL="2857218" indent="0">
              <a:buNone/>
              <a:defRPr sz="1800"/>
            </a:lvl8pPr>
            <a:lvl9pPr marL="3265392" indent="0">
              <a:buNone/>
              <a:defRPr sz="18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 xmlns:a16="http://schemas.microsoft.com/office/drawing/2014/main" id="{AEDFED00-5573-B343-B286-D3095BE8F452}"/>
              </a:ext>
            </a:extLst>
          </p:cNvPr>
          <p:cNvSpPr>
            <a:spLocks noGrp="1"/>
          </p:cNvSpPr>
          <p:nvPr>
            <p:ph type="body" sz="half" idx="2"/>
          </p:nvPr>
        </p:nvSpPr>
        <p:spPr>
          <a:xfrm>
            <a:off x="349759" y="1543050"/>
            <a:ext cx="3229261" cy="2858691"/>
          </a:xfrm>
        </p:spPr>
        <p:txBody>
          <a:bodyPr/>
          <a:lstStyle>
            <a:lvl1pPr marL="0" indent="0">
              <a:buNone/>
              <a:defRPr sz="1400"/>
            </a:lvl1pPr>
            <a:lvl2pPr marL="408174" indent="0">
              <a:buNone/>
              <a:defRPr sz="1300"/>
            </a:lvl2pPr>
            <a:lvl3pPr marL="816348" indent="0">
              <a:buNone/>
              <a:defRPr sz="1100"/>
            </a:lvl3pPr>
            <a:lvl4pPr marL="1224522" indent="0">
              <a:buNone/>
              <a:defRPr sz="900"/>
            </a:lvl4pPr>
            <a:lvl5pPr marL="1632696" indent="0">
              <a:buNone/>
              <a:defRPr sz="900"/>
            </a:lvl5pPr>
            <a:lvl6pPr marL="2040870" indent="0">
              <a:buNone/>
              <a:defRPr sz="900"/>
            </a:lvl6pPr>
            <a:lvl7pPr marL="2449044" indent="0">
              <a:buNone/>
              <a:defRPr sz="900"/>
            </a:lvl7pPr>
            <a:lvl8pPr marL="2857218" indent="0">
              <a:buNone/>
              <a:defRPr sz="900"/>
            </a:lvl8pPr>
            <a:lvl9pPr marL="3265392" indent="0">
              <a:buNone/>
              <a:defRPr sz="900"/>
            </a:lvl9pPr>
          </a:lstStyle>
          <a:p>
            <a:pPr lvl="0"/>
            <a:r>
              <a:rPr lang="nl-NL" smtClean="0"/>
              <a:t>Klik om de modelstijlen te bewerken</a:t>
            </a:r>
          </a:p>
        </p:txBody>
      </p:sp>
    </p:spTree>
    <p:extLst>
      <p:ext uri="{BB962C8B-B14F-4D97-AF65-F5344CB8AC3E}">
        <p14:creationId xmlns:p14="http://schemas.microsoft.com/office/powerpoint/2010/main" val="2964581499"/>
      </p:ext>
    </p:extLst>
  </p:cSld>
  <p:clrMapOvr>
    <a:masterClrMapping/>
  </p:clrMapOvr>
  <p:timing>
    <p:tnLst>
      <p:par>
        <p:cTn id="1" dur="indefinite" restart="never" nodeType="tmRoot"/>
      </p:par>
    </p:tnLst>
  </p:timing>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9E3784B-54F1-714A-A6F8-822F6231180F}"/>
              </a:ext>
            </a:extLst>
          </p:cNvPr>
          <p:cNvSpPr>
            <a:spLocks noGrp="1"/>
          </p:cNvSpPr>
          <p:nvPr>
            <p:ph type="title"/>
          </p:nvPr>
        </p:nvSpPr>
        <p:spPr>
          <a:xfrm>
            <a:off x="349759" y="342900"/>
            <a:ext cx="3229261" cy="1200150"/>
          </a:xfrm>
        </p:spPr>
        <p:txBody>
          <a:bodyPr anchor="b"/>
          <a:lstStyle>
            <a:lvl1pPr>
              <a:defRPr sz="2900">
                <a:solidFill>
                  <a:srgbClr val="008D36"/>
                </a:solidFill>
              </a:defRPr>
            </a:lvl1pPr>
          </a:lstStyle>
          <a:p>
            <a:r>
              <a:rPr lang="nl-NL" smtClean="0"/>
              <a:t>Klik om de stijl te bewerken</a:t>
            </a:r>
            <a:endParaRPr lang="nl-BE" dirty="0"/>
          </a:p>
        </p:txBody>
      </p:sp>
      <p:sp>
        <p:nvSpPr>
          <p:cNvPr id="3" name="Tijdelijke aanduiding voor afbeelding 2">
            <a:extLst>
              <a:ext uri="{FF2B5EF4-FFF2-40B4-BE49-F238E27FC236}">
                <a16:creationId xmlns="" xmlns:a16="http://schemas.microsoft.com/office/drawing/2014/main" id="{C97B7C98-0B60-7B49-AC5A-22D391ACDA0E}"/>
              </a:ext>
            </a:extLst>
          </p:cNvPr>
          <p:cNvSpPr>
            <a:spLocks noGrp="1"/>
          </p:cNvSpPr>
          <p:nvPr>
            <p:ph type="pic" idx="1"/>
          </p:nvPr>
        </p:nvSpPr>
        <p:spPr>
          <a:xfrm>
            <a:off x="3887392" y="740570"/>
            <a:ext cx="4890849" cy="3655219"/>
          </a:xfrm>
        </p:spPr>
        <p:txBody>
          <a:bodyPr/>
          <a:lstStyle>
            <a:lvl1pPr marL="0" indent="0">
              <a:buNone/>
              <a:defRPr sz="2900"/>
            </a:lvl1pPr>
            <a:lvl2pPr marL="408174" indent="0">
              <a:buNone/>
              <a:defRPr sz="2500"/>
            </a:lvl2pPr>
            <a:lvl3pPr marL="816348" indent="0">
              <a:buNone/>
              <a:defRPr sz="2200"/>
            </a:lvl3pPr>
            <a:lvl4pPr marL="1224522" indent="0">
              <a:buNone/>
              <a:defRPr sz="1800"/>
            </a:lvl4pPr>
            <a:lvl5pPr marL="1632696" indent="0">
              <a:buNone/>
              <a:defRPr sz="1800"/>
            </a:lvl5pPr>
            <a:lvl6pPr marL="2040870" indent="0">
              <a:buNone/>
              <a:defRPr sz="1800"/>
            </a:lvl6pPr>
            <a:lvl7pPr marL="2449044" indent="0">
              <a:buNone/>
              <a:defRPr sz="1800"/>
            </a:lvl7pPr>
            <a:lvl8pPr marL="2857218" indent="0">
              <a:buNone/>
              <a:defRPr sz="1800"/>
            </a:lvl8pPr>
            <a:lvl9pPr marL="3265392" indent="0">
              <a:buNone/>
              <a:defRPr sz="1800"/>
            </a:lvl9pPr>
          </a:lstStyle>
          <a:p>
            <a:r>
              <a:rPr lang="nl-NL" smtClean="0"/>
              <a:t>Klik op het pictogram als u een afbeelding wilt toevoegen</a:t>
            </a:r>
            <a:endParaRPr lang="nl-BE"/>
          </a:p>
        </p:txBody>
      </p:sp>
      <p:sp>
        <p:nvSpPr>
          <p:cNvPr id="4" name="Tijdelijke aanduiding voor tekst 3">
            <a:extLst>
              <a:ext uri="{FF2B5EF4-FFF2-40B4-BE49-F238E27FC236}">
                <a16:creationId xmlns="" xmlns:a16="http://schemas.microsoft.com/office/drawing/2014/main" id="{AEDFED00-5573-B343-B286-D3095BE8F452}"/>
              </a:ext>
            </a:extLst>
          </p:cNvPr>
          <p:cNvSpPr>
            <a:spLocks noGrp="1"/>
          </p:cNvSpPr>
          <p:nvPr>
            <p:ph type="body" sz="half" idx="2"/>
          </p:nvPr>
        </p:nvSpPr>
        <p:spPr>
          <a:xfrm>
            <a:off x="349759" y="1543050"/>
            <a:ext cx="3229261" cy="2858691"/>
          </a:xfrm>
        </p:spPr>
        <p:txBody>
          <a:bodyPr/>
          <a:lstStyle>
            <a:lvl1pPr marL="0" indent="0">
              <a:buNone/>
              <a:defRPr sz="1400"/>
            </a:lvl1pPr>
            <a:lvl2pPr marL="408174" indent="0">
              <a:buNone/>
              <a:defRPr sz="1300"/>
            </a:lvl2pPr>
            <a:lvl3pPr marL="816348" indent="0">
              <a:buNone/>
              <a:defRPr sz="1100"/>
            </a:lvl3pPr>
            <a:lvl4pPr marL="1224522" indent="0">
              <a:buNone/>
              <a:defRPr sz="900"/>
            </a:lvl4pPr>
            <a:lvl5pPr marL="1632696" indent="0">
              <a:buNone/>
              <a:defRPr sz="900"/>
            </a:lvl5pPr>
            <a:lvl6pPr marL="2040870" indent="0">
              <a:buNone/>
              <a:defRPr sz="900"/>
            </a:lvl6pPr>
            <a:lvl7pPr marL="2449044" indent="0">
              <a:buNone/>
              <a:defRPr sz="900"/>
            </a:lvl7pPr>
            <a:lvl8pPr marL="2857218" indent="0">
              <a:buNone/>
              <a:defRPr sz="900"/>
            </a:lvl8pPr>
            <a:lvl9pPr marL="3265392" indent="0">
              <a:buNone/>
              <a:defRPr sz="900"/>
            </a:lvl9pPr>
          </a:lstStyle>
          <a:p>
            <a:pPr lvl="0"/>
            <a:r>
              <a:rPr lang="nl-NL" smtClean="0"/>
              <a:t>Klik om de modelstijlen te bewerken</a:t>
            </a:r>
          </a:p>
        </p:txBody>
      </p:sp>
    </p:spTree>
    <p:extLst>
      <p:ext uri="{BB962C8B-B14F-4D97-AF65-F5344CB8AC3E}">
        <p14:creationId xmlns:p14="http://schemas.microsoft.com/office/powerpoint/2010/main" val="3551612413"/>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123728" y="205979"/>
            <a:ext cx="6563072" cy="857250"/>
          </a:xfrm>
          <a:prstGeom prst="rect">
            <a:avLst/>
          </a:prstGeom>
        </p:spPr>
        <p:txBody>
          <a:bodyPr lIns="81635" tIns="40817" rIns="81635" bIns="40817"/>
          <a:lstStyle/>
          <a:p>
            <a:r>
              <a:rPr lang="nl-NL" smtClean="0"/>
              <a:t>Klik om de stijl te bewerken</a:t>
            </a:r>
            <a:endParaRPr lang="nl-NL"/>
          </a:p>
        </p:txBody>
      </p:sp>
      <p:sp>
        <p:nvSpPr>
          <p:cNvPr id="3" name="Tijdelijke aanduiding voor inhoud 2"/>
          <p:cNvSpPr>
            <a:spLocks noGrp="1"/>
          </p:cNvSpPr>
          <p:nvPr>
            <p:ph idx="1"/>
          </p:nvPr>
        </p:nvSpPr>
        <p:spPr>
          <a:xfrm>
            <a:off x="2123728" y="1200151"/>
            <a:ext cx="6563072" cy="3394472"/>
          </a:xfrm>
          <a:prstGeom prst="rect">
            <a:avLst/>
          </a:prstGeom>
        </p:spPr>
        <p:txBody>
          <a:bodyPr lIns="81635" tIns="40817" rIns="81635" bIns="40817"/>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transition spd="med">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transition spd="med">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4213" y="897732"/>
            <a:ext cx="8229600" cy="857250"/>
          </a:xfrm>
          <a:prstGeom prst="rect">
            <a:avLst/>
          </a:prstGeom>
        </p:spPr>
        <p:txBody>
          <a:bodyPr lIns="81635" tIns="40817" rIns="81635" bIns="40817"/>
          <a:lstStyle/>
          <a:p>
            <a:r>
              <a:rPr lang="nl-NL" smtClean="0"/>
              <a:t>Klik om de stijl te bewerken</a:t>
            </a:r>
            <a:endParaRPr lang="nl-NL"/>
          </a:p>
        </p:txBody>
      </p:sp>
      <p:sp>
        <p:nvSpPr>
          <p:cNvPr id="3" name="Tijdelijke aanduiding voor tabel 2"/>
          <p:cNvSpPr>
            <a:spLocks noGrp="1"/>
          </p:cNvSpPr>
          <p:nvPr>
            <p:ph type="tbl" idx="1"/>
          </p:nvPr>
        </p:nvSpPr>
        <p:spPr>
          <a:xfrm>
            <a:off x="611188" y="1815704"/>
            <a:ext cx="8229600" cy="2646759"/>
          </a:xfrm>
          <a:prstGeom prst="rect">
            <a:avLst/>
          </a:prstGeom>
        </p:spPr>
        <p:txBody>
          <a:bodyPr lIns="81635" tIns="40817" rIns="81635" bIns="40817"/>
          <a:lstStyle/>
          <a:p>
            <a:pPr lvl="0"/>
            <a:endParaRPr lang="nl-NL" noProof="0" smtClean="0"/>
          </a:p>
        </p:txBody>
      </p:sp>
      <p:sp>
        <p:nvSpPr>
          <p:cNvPr id="4" name="Rectangle 4"/>
          <p:cNvSpPr>
            <a:spLocks noGrp="1" noChangeArrowheads="1"/>
          </p:cNvSpPr>
          <p:nvPr>
            <p:ph type="ftr" sz="quarter" idx="10"/>
          </p:nvPr>
        </p:nvSpPr>
        <p:spPr>
          <a:xfrm>
            <a:off x="179389" y="4786313"/>
            <a:ext cx="8785225" cy="357188"/>
          </a:xfrm>
          <a:prstGeom prst="rect">
            <a:avLst/>
          </a:prstGeom>
          <a:ln/>
        </p:spPr>
        <p:txBody>
          <a:bodyPr lIns="81635" tIns="40817" rIns="81635" bIns="40817"/>
          <a:lstStyle>
            <a:lvl1pPr>
              <a:defRPr/>
            </a:lvl1pPr>
          </a:lstStyle>
          <a:p>
            <a:pPr>
              <a:defRPr/>
            </a:pPr>
            <a:r>
              <a:rPr lang="nl-NL"/>
              <a:t>Informatie-avond BuO de Waterlelie                    november 2009</a:t>
            </a:r>
          </a:p>
        </p:txBody>
      </p:sp>
    </p:spTree>
    <p:extLst>
      <p:ext uri="{BB962C8B-B14F-4D97-AF65-F5344CB8AC3E}">
        <p14:creationId xmlns:p14="http://schemas.microsoft.com/office/powerpoint/2010/main" val="313288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B371172-7ACB-B742-A6EE-0369B110E394}"/>
              </a:ext>
            </a:extLst>
          </p:cNvPr>
          <p:cNvSpPr>
            <a:spLocks noGrp="1"/>
          </p:cNvSpPr>
          <p:nvPr>
            <p:ph type="ctrTitle" hasCustomPrompt="1"/>
          </p:nvPr>
        </p:nvSpPr>
        <p:spPr>
          <a:xfrm>
            <a:off x="349759" y="841772"/>
            <a:ext cx="4402836" cy="1790700"/>
          </a:xfrm>
        </p:spPr>
        <p:txBody>
          <a:bodyPr anchor="b"/>
          <a:lstStyle>
            <a:lvl1pPr algn="l">
              <a:defRPr sz="53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 xmlns:a16="http://schemas.microsoft.com/office/drawing/2014/main" id="{FDEFE893-4724-BA4E-B645-D0509FC6FBFD}"/>
              </a:ext>
            </a:extLst>
          </p:cNvPr>
          <p:cNvSpPr>
            <a:spLocks noGrp="1"/>
          </p:cNvSpPr>
          <p:nvPr>
            <p:ph type="subTitle" idx="1" hasCustomPrompt="1"/>
          </p:nvPr>
        </p:nvSpPr>
        <p:spPr>
          <a:xfrm>
            <a:off x="349759" y="2701529"/>
            <a:ext cx="4402836" cy="466867"/>
          </a:xfrm>
        </p:spPr>
        <p:txBody>
          <a:bodyPr>
            <a:normAutofit/>
          </a:bodyPr>
          <a:lstStyle>
            <a:lvl1pPr marL="0" indent="0" algn="l">
              <a:buNone/>
              <a:defRPr sz="3200" b="1">
                <a:solidFill>
                  <a:srgbClr val="008D36"/>
                </a:solidFill>
              </a:defRPr>
            </a:lvl1pPr>
            <a:lvl2pPr marL="408174" indent="0" algn="ctr">
              <a:buNone/>
              <a:defRPr sz="1800"/>
            </a:lvl2pPr>
            <a:lvl3pPr marL="816348" indent="0" algn="ctr">
              <a:buNone/>
              <a:defRPr sz="1600"/>
            </a:lvl3pPr>
            <a:lvl4pPr marL="1224522" indent="0" algn="ctr">
              <a:buNone/>
              <a:defRPr sz="1400"/>
            </a:lvl4pPr>
            <a:lvl5pPr marL="1632696" indent="0" algn="ctr">
              <a:buNone/>
              <a:defRPr sz="1400"/>
            </a:lvl5pPr>
            <a:lvl6pPr marL="2040870" indent="0" algn="ctr">
              <a:buNone/>
              <a:defRPr sz="1400"/>
            </a:lvl6pPr>
            <a:lvl7pPr marL="2449044" indent="0" algn="ctr">
              <a:buNone/>
              <a:defRPr sz="1400"/>
            </a:lvl7pPr>
            <a:lvl8pPr marL="2857218" indent="0" algn="ctr">
              <a:buNone/>
              <a:defRPr sz="1400"/>
            </a:lvl8pPr>
            <a:lvl9pPr marL="3265392" indent="0" algn="ctr">
              <a:buNone/>
              <a:defRPr sz="1400"/>
            </a:lvl9pPr>
          </a:lstStyle>
          <a:p>
            <a:r>
              <a:rPr lang="nl-NL" dirty="0"/>
              <a:t>Ondertitel presentatie</a:t>
            </a:r>
            <a:endParaRPr lang="nl-BE" dirty="0"/>
          </a:p>
        </p:txBody>
      </p:sp>
    </p:spTree>
    <p:extLst>
      <p:ext uri="{BB962C8B-B14F-4D97-AF65-F5344CB8AC3E}">
        <p14:creationId xmlns:p14="http://schemas.microsoft.com/office/powerpoint/2010/main" val="847088321"/>
      </p:ext>
    </p:extLst>
  </p:cSld>
  <p:clrMapOvr>
    <a:masterClrMapping/>
  </p:clrMapOvr>
  <p:transition spd="med">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ekop">
    <p:bg>
      <p:bgPr>
        <a:solidFill>
          <a:srgbClr val="2086C5"/>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3FD63D-21B6-2A4C-9F65-64D43DE23A09}"/>
              </a:ext>
            </a:extLst>
          </p:cNvPr>
          <p:cNvSpPr>
            <a:spLocks noGrp="1"/>
          </p:cNvSpPr>
          <p:nvPr>
            <p:ph type="title"/>
          </p:nvPr>
        </p:nvSpPr>
        <p:spPr>
          <a:xfrm>
            <a:off x="349758" y="1248015"/>
            <a:ext cx="8435340" cy="2139553"/>
          </a:xfrm>
        </p:spPr>
        <p:txBody>
          <a:bodyPr anchor="b"/>
          <a:lstStyle>
            <a:lvl1pPr>
              <a:defRPr sz="53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 xmlns:a16="http://schemas.microsoft.com/office/drawing/2014/main" id="{C2073E8B-C96F-8346-9BE9-96774E90D4E9}"/>
              </a:ext>
            </a:extLst>
          </p:cNvPr>
          <p:cNvPicPr>
            <a:picLocks noChangeAspect="1"/>
          </p:cNvPicPr>
          <p:nvPr/>
        </p:nvPicPr>
        <p:blipFill>
          <a:blip r:embed="rId2"/>
          <a:stretch>
            <a:fillRect/>
          </a:stretch>
        </p:blipFill>
        <p:spPr>
          <a:xfrm>
            <a:off x="299700" y="4914000"/>
            <a:ext cx="540000" cy="76364"/>
          </a:xfrm>
          <a:prstGeom prst="rect">
            <a:avLst/>
          </a:prstGeom>
        </p:spPr>
      </p:pic>
    </p:spTree>
    <p:extLst>
      <p:ext uri="{BB962C8B-B14F-4D97-AF65-F5344CB8AC3E}">
        <p14:creationId xmlns:p14="http://schemas.microsoft.com/office/powerpoint/2010/main" val="1252391496"/>
      </p:ext>
    </p:extLst>
  </p:cSld>
  <p:clrMapOvr>
    <a:masterClrMapping/>
  </p:clrMapOvr>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53FD63D-21B6-2A4C-9F65-64D43DE23A09}"/>
              </a:ext>
            </a:extLst>
          </p:cNvPr>
          <p:cNvSpPr>
            <a:spLocks noGrp="1"/>
          </p:cNvSpPr>
          <p:nvPr>
            <p:ph type="title"/>
          </p:nvPr>
        </p:nvSpPr>
        <p:spPr>
          <a:xfrm>
            <a:off x="356616" y="1248015"/>
            <a:ext cx="8435340" cy="2139553"/>
          </a:xfrm>
        </p:spPr>
        <p:txBody>
          <a:bodyPr anchor="b"/>
          <a:lstStyle>
            <a:lvl1pPr>
              <a:defRPr sz="5300">
                <a:solidFill>
                  <a:schemeClr val="bg1"/>
                </a:solidFill>
              </a:defRPr>
            </a:lvl1pPr>
          </a:lstStyle>
          <a:p>
            <a:r>
              <a:rPr lang="nl-NL" smtClean="0"/>
              <a:t>Klik om de stijl te bewerken</a:t>
            </a:r>
            <a:endParaRPr lang="nl-BE" dirty="0"/>
          </a:p>
        </p:txBody>
      </p:sp>
      <p:pic>
        <p:nvPicPr>
          <p:cNvPr id="9" name="Afbeelding 8">
            <a:extLst>
              <a:ext uri="{FF2B5EF4-FFF2-40B4-BE49-F238E27FC236}">
                <a16:creationId xmlns="" xmlns:a16="http://schemas.microsoft.com/office/drawing/2014/main" id="{C2073E8B-C96F-8346-9BE9-96774E90D4E9}"/>
              </a:ext>
            </a:extLst>
          </p:cNvPr>
          <p:cNvPicPr>
            <a:picLocks noChangeAspect="1"/>
          </p:cNvPicPr>
          <p:nvPr/>
        </p:nvPicPr>
        <p:blipFill>
          <a:blip r:embed="rId2"/>
          <a:stretch>
            <a:fillRect/>
          </a:stretch>
        </p:blipFill>
        <p:spPr>
          <a:xfrm>
            <a:off x="299700" y="4914000"/>
            <a:ext cx="540000" cy="76364"/>
          </a:xfrm>
          <a:prstGeom prst="rect">
            <a:avLst/>
          </a:prstGeom>
        </p:spPr>
      </p:pic>
    </p:spTree>
    <p:extLst>
      <p:ext uri="{BB962C8B-B14F-4D97-AF65-F5344CB8AC3E}">
        <p14:creationId xmlns:p14="http://schemas.microsoft.com/office/powerpoint/2010/main" val="3993015251"/>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
        <p:nvSpPr>
          <p:cNvPr id="3" name="Tijdelijke aanduiding voor inhoud 2">
            <a:extLst>
              <a:ext uri="{FF2B5EF4-FFF2-40B4-BE49-F238E27FC236}">
                <a16:creationId xmlns="" xmlns:a16="http://schemas.microsoft.com/office/drawing/2014/main" id="{D7B9ABE2-FC88-BD43-BFAB-288516B21E75}"/>
              </a:ext>
            </a:extLst>
          </p:cNvPr>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ianummer 3"/>
          <p:cNvSpPr>
            <a:spLocks noGrp="1"/>
          </p:cNvSpPr>
          <p:nvPr>
            <p:ph type="sldNum" sz="quarter" idx="10"/>
          </p:nvPr>
        </p:nvSpPr>
        <p:spPr/>
        <p:txBody>
          <a:bodyPr/>
          <a:lstStyle/>
          <a:p>
            <a:fld id="{66A7DE11-1BE0-4437-BAC5-B83F980D8FD7}" type="slidenum">
              <a:rPr lang="nl-BE" smtClean="0"/>
              <a:t>‹nr.›</a:t>
            </a:fld>
            <a:endParaRPr lang="nl-BE"/>
          </a:p>
        </p:txBody>
      </p:sp>
    </p:spTree>
    <p:extLst>
      <p:ext uri="{BB962C8B-B14F-4D97-AF65-F5344CB8AC3E}">
        <p14:creationId xmlns:p14="http://schemas.microsoft.com/office/powerpoint/2010/main" val="2374379100"/>
      </p:ext>
    </p:extLst>
  </p:cSld>
  <p:clrMapOvr>
    <a:masterClrMapping/>
  </p:clrMapOvr>
  <p:transition spd="med">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smtClean="0"/>
              <a:t>Klik om de stijl te bewerken</a:t>
            </a:r>
            <a:endParaRPr lang="nl-BE" dirty="0"/>
          </a:p>
        </p:txBody>
      </p:sp>
    </p:spTree>
    <p:extLst>
      <p:ext uri="{BB962C8B-B14F-4D97-AF65-F5344CB8AC3E}">
        <p14:creationId xmlns:p14="http://schemas.microsoft.com/office/powerpoint/2010/main" val="724459782"/>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Tabel 6"/>
          <p:cNvGraphicFramePr>
            <a:graphicFrameLocks noGrp="1"/>
          </p:cNvGraphicFramePr>
          <p:nvPr/>
        </p:nvGraphicFramePr>
        <p:xfrm>
          <a:off x="-52212" y="0"/>
          <a:ext cx="2103932" cy="4677984"/>
        </p:xfrm>
        <a:graphic>
          <a:graphicData uri="http://schemas.openxmlformats.org/drawingml/2006/table">
            <a:tbl>
              <a:tblPr/>
              <a:tblGrid>
                <a:gridCol w="179512"/>
                <a:gridCol w="226800"/>
                <a:gridCol w="216000"/>
                <a:gridCol w="159398"/>
                <a:gridCol w="324000"/>
                <a:gridCol w="180000"/>
                <a:gridCol w="226800"/>
                <a:gridCol w="216024"/>
                <a:gridCol w="159398"/>
                <a:gridCol w="216000"/>
              </a:tblGrid>
              <a:tr h="4677984">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FFFFFF"/>
                    </a:solidFill>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CC0066"/>
                    </a:solidFill>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009900"/>
                    </a:solidFill>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FFFF00"/>
                    </a:solidFill>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548DD4"/>
                    </a:solidFill>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BDE565"/>
                    </a:solidFill>
                  </a:tcPr>
                </a:tc>
                <a:tc>
                  <a:txBody>
                    <a:bodyPr/>
                    <a:lstStyle/>
                    <a:p>
                      <a:pPr>
                        <a:lnSpc>
                          <a:spcPct val="115000"/>
                        </a:lnSpc>
                        <a:spcAft>
                          <a:spcPts val="0"/>
                        </a:spcAft>
                      </a:pPr>
                      <a:endParaRPr lang="nl-NL" sz="800" dirty="0">
                        <a:latin typeface="Calibri"/>
                        <a:ea typeface="Calibri"/>
                        <a:cs typeface="Times New Roman"/>
                      </a:endParaRPr>
                    </a:p>
                  </a:txBody>
                  <a:tcPr marL="66999" marR="66999" marT="0" marB="0">
                    <a:lnL>
                      <a:noFill/>
                    </a:lnL>
                    <a:lnR>
                      <a:noFill/>
                    </a:lnR>
                    <a:lnT>
                      <a:noFill/>
                    </a:lnT>
                    <a:lnB>
                      <a:noFill/>
                    </a:lnB>
                    <a:solidFill>
                      <a:srgbClr val="FF6600"/>
                    </a:solidFill>
                  </a:tcPr>
                </a:tc>
              </a:tr>
            </a:tbl>
          </a:graphicData>
        </a:graphic>
      </p:graphicFrame>
      <p:sp>
        <p:nvSpPr>
          <p:cNvPr id="8" name="Tekstvak 7"/>
          <p:cNvSpPr txBox="1"/>
          <p:nvPr/>
        </p:nvSpPr>
        <p:spPr>
          <a:xfrm>
            <a:off x="-36512" y="4656207"/>
            <a:ext cx="2088232" cy="636429"/>
          </a:xfrm>
          <a:prstGeom prst="rect">
            <a:avLst/>
          </a:prstGeom>
          <a:solidFill>
            <a:srgbClr val="92D050"/>
          </a:solidFill>
        </p:spPr>
        <p:txBody>
          <a:bodyPr wrap="square" lIns="81635" tIns="40817" rIns="81635" bIns="40817" rtlCol="0">
            <a:spAutoFit/>
          </a:bodyPr>
          <a:lstStyle/>
          <a:p>
            <a:pPr algn="ctr"/>
            <a:r>
              <a:rPr lang="nl-BE" b="1" dirty="0" smtClean="0"/>
              <a:t>VCLB </a:t>
            </a:r>
            <a:r>
              <a:rPr lang="nl-BE" b="1" dirty="0" err="1" smtClean="0"/>
              <a:t>Leieland</a:t>
            </a:r>
            <a:endParaRPr lang="nl-BE" b="1" dirty="0" smtClean="0"/>
          </a:p>
          <a:p>
            <a:pPr algn="ctr"/>
            <a:r>
              <a:rPr lang="nl-BE" sz="900" b="1" baseline="0" dirty="0" smtClean="0"/>
              <a:t>Menen</a:t>
            </a:r>
          </a:p>
          <a:p>
            <a:pPr algn="ctr"/>
            <a:r>
              <a:rPr lang="nl-NL" sz="900" dirty="0" smtClean="0">
                <a:sym typeface="Wingdings"/>
              </a:rPr>
              <a:t> (056)237250</a:t>
            </a:r>
            <a:endParaRPr lang="nl-NL" sz="900"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ransition spd="med">
    <p:zoom/>
  </p:transition>
  <p:hf sldNum="0" hdr="0" dt="0"/>
  <p:txStyles>
    <p:titleStyle>
      <a:lvl1pPr algn="ctr" rtl="0" eaLnBrk="1" fontAlgn="base" hangingPunct="1">
        <a:spcBef>
          <a:spcPct val="0"/>
        </a:spcBef>
        <a:spcAft>
          <a:spcPct val="0"/>
        </a:spcAft>
        <a:defRPr sz="2900">
          <a:solidFill>
            <a:schemeClr val="tx2"/>
          </a:solidFill>
          <a:latin typeface="+mj-lt"/>
          <a:ea typeface="+mj-ea"/>
          <a:cs typeface="+mj-cs"/>
        </a:defRPr>
      </a:lvl1pPr>
      <a:lvl2pPr algn="ctr" rtl="0" eaLnBrk="1" fontAlgn="base" hangingPunct="1">
        <a:spcBef>
          <a:spcPct val="0"/>
        </a:spcBef>
        <a:spcAft>
          <a:spcPct val="0"/>
        </a:spcAft>
        <a:defRPr sz="2900">
          <a:solidFill>
            <a:schemeClr val="tx2"/>
          </a:solidFill>
          <a:latin typeface="Arial" charset="0"/>
        </a:defRPr>
      </a:lvl2pPr>
      <a:lvl3pPr algn="ctr" rtl="0" eaLnBrk="1" fontAlgn="base" hangingPunct="1">
        <a:spcBef>
          <a:spcPct val="0"/>
        </a:spcBef>
        <a:spcAft>
          <a:spcPct val="0"/>
        </a:spcAft>
        <a:defRPr sz="2900">
          <a:solidFill>
            <a:schemeClr val="tx2"/>
          </a:solidFill>
          <a:latin typeface="Arial" charset="0"/>
        </a:defRPr>
      </a:lvl3pPr>
      <a:lvl4pPr algn="ctr" rtl="0" eaLnBrk="1" fontAlgn="base" hangingPunct="1">
        <a:spcBef>
          <a:spcPct val="0"/>
        </a:spcBef>
        <a:spcAft>
          <a:spcPct val="0"/>
        </a:spcAft>
        <a:defRPr sz="2900">
          <a:solidFill>
            <a:schemeClr val="tx2"/>
          </a:solidFill>
          <a:latin typeface="Arial" charset="0"/>
        </a:defRPr>
      </a:lvl4pPr>
      <a:lvl5pPr algn="ctr" rtl="0" eaLnBrk="1" fontAlgn="base" hangingPunct="1">
        <a:spcBef>
          <a:spcPct val="0"/>
        </a:spcBef>
        <a:spcAft>
          <a:spcPct val="0"/>
        </a:spcAft>
        <a:defRPr sz="2900">
          <a:solidFill>
            <a:schemeClr val="tx2"/>
          </a:solidFill>
          <a:latin typeface="Arial" charset="0"/>
        </a:defRPr>
      </a:lvl5pPr>
      <a:lvl6pPr marL="408174" algn="ctr" rtl="0" eaLnBrk="1" fontAlgn="base" hangingPunct="1">
        <a:spcBef>
          <a:spcPct val="0"/>
        </a:spcBef>
        <a:spcAft>
          <a:spcPct val="0"/>
        </a:spcAft>
        <a:defRPr sz="2900">
          <a:solidFill>
            <a:schemeClr val="tx2"/>
          </a:solidFill>
          <a:latin typeface="Arial" charset="0"/>
        </a:defRPr>
      </a:lvl6pPr>
      <a:lvl7pPr marL="816348" algn="ctr" rtl="0" eaLnBrk="1" fontAlgn="base" hangingPunct="1">
        <a:spcBef>
          <a:spcPct val="0"/>
        </a:spcBef>
        <a:spcAft>
          <a:spcPct val="0"/>
        </a:spcAft>
        <a:defRPr sz="2900">
          <a:solidFill>
            <a:schemeClr val="tx2"/>
          </a:solidFill>
          <a:latin typeface="Arial" charset="0"/>
        </a:defRPr>
      </a:lvl7pPr>
      <a:lvl8pPr marL="1224522" algn="ctr" rtl="0" eaLnBrk="1" fontAlgn="base" hangingPunct="1">
        <a:spcBef>
          <a:spcPct val="0"/>
        </a:spcBef>
        <a:spcAft>
          <a:spcPct val="0"/>
        </a:spcAft>
        <a:defRPr sz="2900">
          <a:solidFill>
            <a:schemeClr val="tx2"/>
          </a:solidFill>
          <a:latin typeface="Arial" charset="0"/>
        </a:defRPr>
      </a:lvl8pPr>
      <a:lvl9pPr marL="1632696" algn="ctr" rtl="0" eaLnBrk="1" fontAlgn="base" hangingPunct="1">
        <a:spcBef>
          <a:spcPct val="0"/>
        </a:spcBef>
        <a:spcAft>
          <a:spcPct val="0"/>
        </a:spcAft>
        <a:defRPr sz="2900">
          <a:solidFill>
            <a:schemeClr val="tx2"/>
          </a:solidFill>
          <a:latin typeface="Arial" charset="0"/>
        </a:defRPr>
      </a:lvl9pPr>
    </p:titleStyle>
    <p:bodyStyle>
      <a:lvl1pPr marL="306131" indent="-306131" algn="l" rtl="0" eaLnBrk="1" fontAlgn="base" hangingPunct="1">
        <a:spcBef>
          <a:spcPct val="20000"/>
        </a:spcBef>
        <a:spcAft>
          <a:spcPct val="0"/>
        </a:spcAft>
        <a:buChar char="•"/>
        <a:defRPr sz="2900">
          <a:solidFill>
            <a:schemeClr val="tx1"/>
          </a:solidFill>
          <a:latin typeface="+mn-lt"/>
          <a:ea typeface="+mn-ea"/>
          <a:cs typeface="+mn-cs"/>
        </a:defRPr>
      </a:lvl1pPr>
      <a:lvl2pPr marL="663283" indent="-255109" algn="l" rtl="0" eaLnBrk="1" fontAlgn="base" hangingPunct="1">
        <a:spcBef>
          <a:spcPct val="20000"/>
        </a:spcBef>
        <a:spcAft>
          <a:spcPct val="0"/>
        </a:spcAft>
        <a:buChar char="–"/>
        <a:defRPr sz="2500">
          <a:solidFill>
            <a:schemeClr val="tx1"/>
          </a:solidFill>
          <a:latin typeface="+mn-lt"/>
        </a:defRPr>
      </a:lvl2pPr>
      <a:lvl3pPr marL="1020435" indent="-204087" algn="l" rtl="0" eaLnBrk="1" fontAlgn="base" hangingPunct="1">
        <a:spcBef>
          <a:spcPct val="20000"/>
        </a:spcBef>
        <a:spcAft>
          <a:spcPct val="0"/>
        </a:spcAft>
        <a:buChar char="•"/>
        <a:defRPr sz="2200">
          <a:solidFill>
            <a:schemeClr val="tx1"/>
          </a:solidFill>
          <a:latin typeface="+mn-lt"/>
        </a:defRPr>
      </a:lvl3pPr>
      <a:lvl4pPr marL="1428609" indent="-204087" algn="l" rtl="0" eaLnBrk="1" fontAlgn="base" hangingPunct="1">
        <a:spcBef>
          <a:spcPct val="20000"/>
        </a:spcBef>
        <a:spcAft>
          <a:spcPct val="0"/>
        </a:spcAft>
        <a:buChar char="–"/>
        <a:defRPr sz="1800">
          <a:solidFill>
            <a:schemeClr val="tx1"/>
          </a:solidFill>
          <a:latin typeface="+mn-lt"/>
        </a:defRPr>
      </a:lvl4pPr>
      <a:lvl5pPr marL="1836783" indent="-204087" algn="l" rtl="0" eaLnBrk="1" fontAlgn="base" hangingPunct="1">
        <a:spcBef>
          <a:spcPct val="20000"/>
        </a:spcBef>
        <a:spcAft>
          <a:spcPct val="0"/>
        </a:spcAft>
        <a:buChar char="»"/>
        <a:defRPr sz="1800">
          <a:solidFill>
            <a:schemeClr val="tx1"/>
          </a:solidFill>
          <a:latin typeface="+mn-lt"/>
        </a:defRPr>
      </a:lvl5pPr>
      <a:lvl6pPr marL="2244957" indent="-204087" algn="l" rtl="0" eaLnBrk="1" fontAlgn="base" hangingPunct="1">
        <a:spcBef>
          <a:spcPct val="20000"/>
        </a:spcBef>
        <a:spcAft>
          <a:spcPct val="0"/>
        </a:spcAft>
        <a:buChar char="»"/>
        <a:defRPr sz="1800">
          <a:solidFill>
            <a:schemeClr val="tx1"/>
          </a:solidFill>
          <a:latin typeface="+mn-lt"/>
        </a:defRPr>
      </a:lvl6pPr>
      <a:lvl7pPr marL="2653131" indent="-204087" algn="l" rtl="0" eaLnBrk="1" fontAlgn="base" hangingPunct="1">
        <a:spcBef>
          <a:spcPct val="20000"/>
        </a:spcBef>
        <a:spcAft>
          <a:spcPct val="0"/>
        </a:spcAft>
        <a:buChar char="»"/>
        <a:defRPr sz="1800">
          <a:solidFill>
            <a:schemeClr val="tx1"/>
          </a:solidFill>
          <a:latin typeface="+mn-lt"/>
        </a:defRPr>
      </a:lvl7pPr>
      <a:lvl8pPr marL="3061305" indent="-204087" algn="l" rtl="0" eaLnBrk="1" fontAlgn="base" hangingPunct="1">
        <a:spcBef>
          <a:spcPct val="20000"/>
        </a:spcBef>
        <a:spcAft>
          <a:spcPct val="0"/>
        </a:spcAft>
        <a:buChar char="»"/>
        <a:defRPr sz="1800">
          <a:solidFill>
            <a:schemeClr val="tx1"/>
          </a:solidFill>
          <a:latin typeface="+mn-lt"/>
        </a:defRPr>
      </a:lvl8pPr>
      <a:lvl9pPr marL="3469479" indent="-204087" algn="l" rtl="0" eaLnBrk="1" fontAlgn="base" hangingPunct="1">
        <a:spcBef>
          <a:spcPct val="20000"/>
        </a:spcBef>
        <a:spcAft>
          <a:spcPct val="0"/>
        </a:spcAft>
        <a:buChar char="»"/>
        <a:defRPr sz="1800">
          <a:solidFill>
            <a:schemeClr val="tx1"/>
          </a:solidFill>
          <a:latin typeface="+mn-lt"/>
        </a:defRPr>
      </a:lvl9pPr>
    </p:bodyStyle>
    <p:otherStyle>
      <a:defPPr>
        <a:defRPr lang="nl-NL"/>
      </a:defPPr>
      <a:lvl1pPr marL="0" algn="l" defTabSz="816348" rtl="0" eaLnBrk="1" latinLnBrk="0" hangingPunct="1">
        <a:defRPr sz="1600" kern="1200">
          <a:solidFill>
            <a:schemeClr val="tx1"/>
          </a:solidFill>
          <a:latin typeface="+mn-lt"/>
          <a:ea typeface="+mn-ea"/>
          <a:cs typeface="+mn-cs"/>
        </a:defRPr>
      </a:lvl1pPr>
      <a:lvl2pPr marL="408174" algn="l" defTabSz="816348" rtl="0" eaLnBrk="1" latinLnBrk="0" hangingPunct="1">
        <a:defRPr sz="1600" kern="1200">
          <a:solidFill>
            <a:schemeClr val="tx1"/>
          </a:solidFill>
          <a:latin typeface="+mn-lt"/>
          <a:ea typeface="+mn-ea"/>
          <a:cs typeface="+mn-cs"/>
        </a:defRPr>
      </a:lvl2pPr>
      <a:lvl3pPr marL="816348" algn="l" defTabSz="816348" rtl="0" eaLnBrk="1" latinLnBrk="0" hangingPunct="1">
        <a:defRPr sz="1600" kern="1200">
          <a:solidFill>
            <a:schemeClr val="tx1"/>
          </a:solidFill>
          <a:latin typeface="+mn-lt"/>
          <a:ea typeface="+mn-ea"/>
          <a:cs typeface="+mn-cs"/>
        </a:defRPr>
      </a:lvl3pPr>
      <a:lvl4pPr marL="1224522" algn="l" defTabSz="816348" rtl="0" eaLnBrk="1" latinLnBrk="0" hangingPunct="1">
        <a:defRPr sz="1600" kern="1200">
          <a:solidFill>
            <a:schemeClr val="tx1"/>
          </a:solidFill>
          <a:latin typeface="+mn-lt"/>
          <a:ea typeface="+mn-ea"/>
          <a:cs typeface="+mn-cs"/>
        </a:defRPr>
      </a:lvl4pPr>
      <a:lvl5pPr marL="1632696" algn="l" defTabSz="816348" rtl="0" eaLnBrk="1" latinLnBrk="0" hangingPunct="1">
        <a:defRPr sz="1600" kern="1200">
          <a:solidFill>
            <a:schemeClr val="tx1"/>
          </a:solidFill>
          <a:latin typeface="+mn-lt"/>
          <a:ea typeface="+mn-ea"/>
          <a:cs typeface="+mn-cs"/>
        </a:defRPr>
      </a:lvl5pPr>
      <a:lvl6pPr marL="2040870" algn="l" defTabSz="816348" rtl="0" eaLnBrk="1" latinLnBrk="0" hangingPunct="1">
        <a:defRPr sz="1600" kern="1200">
          <a:solidFill>
            <a:schemeClr val="tx1"/>
          </a:solidFill>
          <a:latin typeface="+mn-lt"/>
          <a:ea typeface="+mn-ea"/>
          <a:cs typeface="+mn-cs"/>
        </a:defRPr>
      </a:lvl6pPr>
      <a:lvl7pPr marL="2449044" algn="l" defTabSz="816348" rtl="0" eaLnBrk="1" latinLnBrk="0" hangingPunct="1">
        <a:defRPr sz="1600" kern="1200">
          <a:solidFill>
            <a:schemeClr val="tx1"/>
          </a:solidFill>
          <a:latin typeface="+mn-lt"/>
          <a:ea typeface="+mn-ea"/>
          <a:cs typeface="+mn-cs"/>
        </a:defRPr>
      </a:lvl7pPr>
      <a:lvl8pPr marL="2857218" algn="l" defTabSz="816348" rtl="0" eaLnBrk="1" latinLnBrk="0" hangingPunct="1">
        <a:defRPr sz="1600" kern="1200">
          <a:solidFill>
            <a:schemeClr val="tx1"/>
          </a:solidFill>
          <a:latin typeface="+mn-lt"/>
          <a:ea typeface="+mn-ea"/>
          <a:cs typeface="+mn-cs"/>
        </a:defRPr>
      </a:lvl8pPr>
      <a:lvl9pPr marL="3265392" algn="l" defTabSz="81634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0F19F593-FF93-AB40-A810-AE1041F5FFC8}"/>
              </a:ext>
            </a:extLst>
          </p:cNvPr>
          <p:cNvSpPr>
            <a:spLocks noGrp="1"/>
          </p:cNvSpPr>
          <p:nvPr>
            <p:ph type="title"/>
          </p:nvPr>
        </p:nvSpPr>
        <p:spPr>
          <a:xfrm>
            <a:off x="299466" y="273846"/>
            <a:ext cx="8492490" cy="994172"/>
          </a:xfrm>
          <a:prstGeom prst="rect">
            <a:avLst/>
          </a:prstGeom>
        </p:spPr>
        <p:txBody>
          <a:bodyPr vert="horz" lIns="81635" tIns="40817" rIns="81635" bIns="40817"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 xmlns:a16="http://schemas.microsoft.com/office/drawing/2014/main" id="{2A5B8B13-E8BE-4C48-8C18-13868B7C2F6B}"/>
              </a:ext>
            </a:extLst>
          </p:cNvPr>
          <p:cNvSpPr>
            <a:spLocks noGrp="1"/>
          </p:cNvSpPr>
          <p:nvPr>
            <p:ph type="body" idx="1"/>
          </p:nvPr>
        </p:nvSpPr>
        <p:spPr>
          <a:xfrm>
            <a:off x="299466" y="1369219"/>
            <a:ext cx="8492490" cy="3263503"/>
          </a:xfrm>
          <a:prstGeom prst="rect">
            <a:avLst/>
          </a:prstGeom>
        </p:spPr>
        <p:txBody>
          <a:bodyPr vert="horz" lIns="81635" tIns="40817" rIns="81635" bIns="40817"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 xmlns:a16="http://schemas.microsoft.com/office/drawing/2014/main" id="{FA6E8D1B-943F-634E-9BF6-1A3EABA651E6}"/>
              </a:ext>
            </a:extLst>
          </p:cNvPr>
          <p:cNvPicPr>
            <a:picLocks noChangeAspect="1"/>
          </p:cNvPicPr>
          <p:nvPr/>
        </p:nvPicPr>
        <p:blipFill>
          <a:blip r:embed="rId18"/>
          <a:stretch>
            <a:fillRect/>
          </a:stretch>
        </p:blipFill>
        <p:spPr>
          <a:xfrm>
            <a:off x="299466" y="4870868"/>
            <a:ext cx="540000" cy="76364"/>
          </a:xfrm>
          <a:prstGeom prst="rect">
            <a:avLst/>
          </a:prstGeom>
        </p:spPr>
      </p:pic>
      <p:sp>
        <p:nvSpPr>
          <p:cNvPr id="4" name="Tijdelijke aanduiding voor dianummer 3"/>
          <p:cNvSpPr>
            <a:spLocks noGrp="1"/>
          </p:cNvSpPr>
          <p:nvPr>
            <p:ph type="sldNum" sz="quarter" idx="4"/>
          </p:nvPr>
        </p:nvSpPr>
        <p:spPr>
          <a:xfrm>
            <a:off x="6734556" y="4772128"/>
            <a:ext cx="2057400" cy="273844"/>
          </a:xfrm>
          <a:prstGeom prst="rect">
            <a:avLst/>
          </a:prstGeom>
        </p:spPr>
        <p:txBody>
          <a:bodyPr vert="horz" lIns="81635" tIns="40817" rIns="81635" bIns="40817" rtlCol="0" anchor="ctr"/>
          <a:lstStyle>
            <a:lvl1pPr algn="r">
              <a:defRPr sz="1000">
                <a:solidFill>
                  <a:schemeClr val="bg2">
                    <a:lumMod val="50000"/>
                  </a:schemeClr>
                </a:solidFill>
              </a:defRPr>
            </a:lvl1pPr>
          </a:lstStyle>
          <a:p>
            <a:fld id="{2691482F-D63A-4DB3-831B-E5DF2FE757FB}" type="slidenum">
              <a:rPr lang="nl-BE" smtClean="0"/>
              <a:pPr/>
              <a:t>‹nr.›</a:t>
            </a:fld>
            <a:endParaRPr lang="nl-BE"/>
          </a:p>
        </p:txBody>
      </p:sp>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spd="med">
    <p:zoom/>
  </p:transition>
  <p:timing>
    <p:tnLst>
      <p:par>
        <p:cTn id="1" dur="indefinite" restart="never" nodeType="tmRoot"/>
      </p:par>
    </p:tnLst>
  </p:timing>
  <p:hf sldNum="0" hdr="0" dt="0"/>
  <p:txStyles>
    <p:titleStyle>
      <a:lvl1pPr algn="l" defTabSz="816348" rtl="0" eaLnBrk="1" latinLnBrk="0" hangingPunct="1">
        <a:lnSpc>
          <a:spcPct val="90000"/>
        </a:lnSpc>
        <a:spcBef>
          <a:spcPct val="0"/>
        </a:spcBef>
        <a:buNone/>
        <a:defRPr sz="3900" b="1" kern="1200">
          <a:solidFill>
            <a:srgbClr val="2086C5"/>
          </a:solidFill>
          <a:latin typeface="Calibri" panose="020F0502020204030204" pitchFamily="34" charset="0"/>
          <a:ea typeface="+mj-ea"/>
          <a:cs typeface="Calibri" panose="020F0502020204030204" pitchFamily="34" charset="0"/>
        </a:defRPr>
      </a:lvl1pPr>
    </p:titleStyle>
    <p:bodyStyle>
      <a:lvl1pPr marL="204087" indent="-204087" algn="l" defTabSz="816348" rtl="0" eaLnBrk="1" latinLnBrk="0" hangingPunct="1">
        <a:lnSpc>
          <a:spcPct val="90000"/>
        </a:lnSpc>
        <a:spcBef>
          <a:spcPts val="893"/>
        </a:spcBef>
        <a:buFont typeface="Helvetica" pitchFamily="2" charset="0"/>
        <a:buChar char="⁃"/>
        <a:defRPr sz="2500" kern="1200">
          <a:solidFill>
            <a:schemeClr val="tx1"/>
          </a:solidFill>
          <a:latin typeface="+mn-lt"/>
          <a:ea typeface="+mn-ea"/>
          <a:cs typeface="+mn-cs"/>
        </a:defRPr>
      </a:lvl1pPr>
      <a:lvl2pPr marL="612261" indent="-204087" algn="l" defTabSz="816348" rtl="0" eaLnBrk="1" latinLnBrk="0" hangingPunct="1">
        <a:lnSpc>
          <a:spcPct val="90000"/>
        </a:lnSpc>
        <a:spcBef>
          <a:spcPts val="446"/>
        </a:spcBef>
        <a:buFont typeface="Helvetica" pitchFamily="2" charset="0"/>
        <a:buChar char="⁃"/>
        <a:defRPr sz="2200" kern="1200">
          <a:solidFill>
            <a:schemeClr val="tx1"/>
          </a:solidFill>
          <a:latin typeface="+mn-lt"/>
          <a:ea typeface="+mn-ea"/>
          <a:cs typeface="+mn-cs"/>
        </a:defRPr>
      </a:lvl2pPr>
      <a:lvl3pPr marL="1020435" indent="-204087" algn="l" defTabSz="816348" rtl="0" eaLnBrk="1" latinLnBrk="0" hangingPunct="1">
        <a:lnSpc>
          <a:spcPct val="90000"/>
        </a:lnSpc>
        <a:spcBef>
          <a:spcPts val="446"/>
        </a:spcBef>
        <a:buFont typeface="Helvetica" pitchFamily="2" charset="0"/>
        <a:buChar char="⁃"/>
        <a:defRPr sz="1800" kern="1200">
          <a:solidFill>
            <a:schemeClr val="tx1"/>
          </a:solidFill>
          <a:latin typeface="+mn-lt"/>
          <a:ea typeface="+mn-ea"/>
          <a:cs typeface="+mn-cs"/>
        </a:defRPr>
      </a:lvl3pPr>
      <a:lvl4pPr marL="1428609"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4pPr>
      <a:lvl5pPr marL="1836783"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5pPr>
      <a:lvl6pPr marL="2244957"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3131"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1305"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9479"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p:bodyStyle>
    <p:otherStyle>
      <a:defPPr>
        <a:defRPr lang="nl-BE"/>
      </a:defPPr>
      <a:lvl1pPr marL="0" algn="l" defTabSz="816348" rtl="0" eaLnBrk="1" latinLnBrk="0" hangingPunct="1">
        <a:defRPr sz="1600" kern="1200">
          <a:solidFill>
            <a:schemeClr val="tx1"/>
          </a:solidFill>
          <a:latin typeface="+mn-lt"/>
          <a:ea typeface="+mn-ea"/>
          <a:cs typeface="+mn-cs"/>
        </a:defRPr>
      </a:lvl1pPr>
      <a:lvl2pPr marL="408174" algn="l" defTabSz="816348" rtl="0" eaLnBrk="1" latinLnBrk="0" hangingPunct="1">
        <a:defRPr sz="1600" kern="1200">
          <a:solidFill>
            <a:schemeClr val="tx1"/>
          </a:solidFill>
          <a:latin typeface="+mn-lt"/>
          <a:ea typeface="+mn-ea"/>
          <a:cs typeface="+mn-cs"/>
        </a:defRPr>
      </a:lvl2pPr>
      <a:lvl3pPr marL="816348" algn="l" defTabSz="816348" rtl="0" eaLnBrk="1" latinLnBrk="0" hangingPunct="1">
        <a:defRPr sz="1600" kern="1200">
          <a:solidFill>
            <a:schemeClr val="tx1"/>
          </a:solidFill>
          <a:latin typeface="+mn-lt"/>
          <a:ea typeface="+mn-ea"/>
          <a:cs typeface="+mn-cs"/>
        </a:defRPr>
      </a:lvl3pPr>
      <a:lvl4pPr marL="1224522" algn="l" defTabSz="816348" rtl="0" eaLnBrk="1" latinLnBrk="0" hangingPunct="1">
        <a:defRPr sz="1600" kern="1200">
          <a:solidFill>
            <a:schemeClr val="tx1"/>
          </a:solidFill>
          <a:latin typeface="+mn-lt"/>
          <a:ea typeface="+mn-ea"/>
          <a:cs typeface="+mn-cs"/>
        </a:defRPr>
      </a:lvl4pPr>
      <a:lvl5pPr marL="1632696" algn="l" defTabSz="816348" rtl="0" eaLnBrk="1" latinLnBrk="0" hangingPunct="1">
        <a:defRPr sz="1600" kern="1200">
          <a:solidFill>
            <a:schemeClr val="tx1"/>
          </a:solidFill>
          <a:latin typeface="+mn-lt"/>
          <a:ea typeface="+mn-ea"/>
          <a:cs typeface="+mn-cs"/>
        </a:defRPr>
      </a:lvl5pPr>
      <a:lvl6pPr marL="2040870" algn="l" defTabSz="816348" rtl="0" eaLnBrk="1" latinLnBrk="0" hangingPunct="1">
        <a:defRPr sz="1600" kern="1200">
          <a:solidFill>
            <a:schemeClr val="tx1"/>
          </a:solidFill>
          <a:latin typeface="+mn-lt"/>
          <a:ea typeface="+mn-ea"/>
          <a:cs typeface="+mn-cs"/>
        </a:defRPr>
      </a:lvl6pPr>
      <a:lvl7pPr marL="2449044" algn="l" defTabSz="816348" rtl="0" eaLnBrk="1" latinLnBrk="0" hangingPunct="1">
        <a:defRPr sz="1600" kern="1200">
          <a:solidFill>
            <a:schemeClr val="tx1"/>
          </a:solidFill>
          <a:latin typeface="+mn-lt"/>
          <a:ea typeface="+mn-ea"/>
          <a:cs typeface="+mn-cs"/>
        </a:defRPr>
      </a:lvl7pPr>
      <a:lvl8pPr marL="2857218" algn="l" defTabSz="816348" rtl="0" eaLnBrk="1" latinLnBrk="0" hangingPunct="1">
        <a:defRPr sz="1600" kern="1200">
          <a:solidFill>
            <a:schemeClr val="tx1"/>
          </a:solidFill>
          <a:latin typeface="+mn-lt"/>
          <a:ea typeface="+mn-ea"/>
          <a:cs typeface="+mn-cs"/>
        </a:defRPr>
      </a:lvl8pPr>
      <a:lvl9pPr marL="3265392" algn="l" defTabSz="81634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486A37-5D58-244F-92BF-D62A0534ED12}"/>
              </a:ext>
            </a:extLst>
          </p:cNvPr>
          <p:cNvSpPr>
            <a:spLocks noGrp="1"/>
          </p:cNvSpPr>
          <p:nvPr>
            <p:ph type="ctrTitle"/>
          </p:nvPr>
        </p:nvSpPr>
        <p:spPr>
          <a:xfrm>
            <a:off x="323528" y="267494"/>
            <a:ext cx="7894649" cy="1790700"/>
          </a:xfrm>
        </p:spPr>
        <p:txBody>
          <a:bodyPr>
            <a:normAutofit/>
          </a:bodyPr>
          <a:lstStyle/>
          <a:p>
            <a:r>
              <a:rPr lang="nl-BE" dirty="0" smtClean="0">
                <a:solidFill>
                  <a:srgbClr val="1D71B8"/>
                </a:solidFill>
              </a:rPr>
              <a:t>Op stap naar het </a:t>
            </a:r>
            <a:br>
              <a:rPr lang="nl-BE" dirty="0" smtClean="0">
                <a:solidFill>
                  <a:srgbClr val="1D71B8"/>
                </a:solidFill>
              </a:rPr>
            </a:br>
            <a:r>
              <a:rPr lang="nl-BE" cap="all" dirty="0" smtClean="0">
                <a:solidFill>
                  <a:srgbClr val="1D71B8"/>
                </a:solidFill>
              </a:rPr>
              <a:t>secundair onderwijs</a:t>
            </a:r>
            <a:endParaRPr lang="nl-BE" cap="all" dirty="0">
              <a:solidFill>
                <a:srgbClr val="1D71B8"/>
              </a:solidFill>
            </a:endParaRPr>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865300"/>
            <a:ext cx="2798538" cy="2031096"/>
          </a:xfrm>
          <a:prstGeom prst="rect">
            <a:avLst/>
          </a:prstGeom>
        </p:spPr>
      </p:pic>
      <p:pic>
        <p:nvPicPr>
          <p:cNvPr id="5" name="Picture 4" descr="https://images.rapgenius.com/99c211c6e7541eaf0b27fa6f7c194f7a.1000x796x1.jp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851669"/>
            <a:ext cx="4094993" cy="329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49595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repeatCount="indefinite" fill="hold" nodeType="withEffect">
                                  <p:stCondLst>
                                    <p:cond delay="0"/>
                                  </p:stCondLst>
                                  <p:endCondLst>
                                    <p:cond evt="onNext" delay="0">
                                      <p:tgtEl>
                                        <p:sldTgt/>
                                      </p:tgtEl>
                                    </p:cond>
                                  </p:end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Grp="1" noChangeArrowheads="1"/>
          </p:cNvSpPr>
          <p:nvPr>
            <p:ph idx="1"/>
          </p:nvPr>
        </p:nvSpPr>
        <p:spPr bwMode="auto">
          <a:xfrm>
            <a:off x="611560" y="771550"/>
            <a:ext cx="7355160" cy="3186354"/>
          </a:xfrm>
          <a:prstGeom prst="rect">
            <a:avLst/>
          </a:prstGeom>
          <a:noFill/>
          <a:ln w="9525">
            <a:noFill/>
            <a:miter lim="800000"/>
            <a:headEnd/>
            <a:tailEnd/>
          </a:ln>
        </p:spPr>
        <p:txBody>
          <a:bodyPr>
            <a:normAutofit fontScale="92500" lnSpcReduction="20000"/>
          </a:bodyPr>
          <a:lstStyle/>
          <a:p>
            <a:pPr marL="306131" indent="-306131">
              <a:spcBef>
                <a:spcPct val="20000"/>
              </a:spcBef>
              <a:buFontTx/>
              <a:buChar char="•"/>
            </a:pPr>
            <a:endParaRPr lang="nl-BE" sz="2200" b="1" dirty="0">
              <a:solidFill>
                <a:srgbClr val="1D71B8"/>
              </a:solidFill>
            </a:endParaRPr>
          </a:p>
          <a:p>
            <a:pPr marL="306131" indent="-306131">
              <a:spcBef>
                <a:spcPct val="20000"/>
              </a:spcBef>
              <a:buNone/>
            </a:pPr>
            <a:r>
              <a:rPr lang="nl-BE" b="1" dirty="0">
                <a:solidFill>
                  <a:srgbClr val="1D71B8"/>
                </a:solidFill>
                <a:latin typeface="Arial" panose="020B0604020202020204" pitchFamily="34" charset="0"/>
                <a:cs typeface="Arial" panose="020B0604020202020204" pitchFamily="34" charset="0"/>
              </a:rPr>
              <a:t>Welke keuze je ook maakt in 1A:</a:t>
            </a:r>
          </a:p>
          <a:p>
            <a:pPr marL="0" indent="0">
              <a:buNone/>
            </a:pPr>
            <a:endParaRPr lang="nl-BE" sz="2200" b="1" dirty="0">
              <a:solidFill>
                <a:srgbClr val="1D71B8"/>
              </a:solidFill>
              <a:latin typeface="Arial" panose="020B0604020202020204" pitchFamily="34" charset="0"/>
              <a:cs typeface="Arial" panose="020B0604020202020204" pitchFamily="34" charset="0"/>
            </a:endParaRPr>
          </a:p>
          <a:p>
            <a:pPr>
              <a:lnSpc>
                <a:spcPct val="90000"/>
              </a:lnSpc>
            </a:pPr>
            <a:r>
              <a:rPr lang="nl-BE" sz="2200" b="1" dirty="0">
                <a:solidFill>
                  <a:srgbClr val="1D71B8"/>
                </a:solidFill>
                <a:latin typeface="Arial" panose="020B0604020202020204" pitchFamily="34" charset="0"/>
                <a:cs typeface="Arial" panose="020B0604020202020204" pitchFamily="34" charset="0"/>
              </a:rPr>
              <a:t>Wiskunde, Frans en Nederlands </a:t>
            </a:r>
            <a:r>
              <a:rPr lang="nl-BE" sz="2200" b="1" dirty="0" smtClean="0">
                <a:solidFill>
                  <a:srgbClr val="1D71B8"/>
                </a:solidFill>
                <a:latin typeface="Arial" panose="020B0604020202020204" pitchFamily="34" charset="0"/>
                <a:cs typeface="Arial" panose="020B0604020202020204" pitchFamily="34" charset="0"/>
              </a:rPr>
              <a:t/>
            </a:r>
            <a:br>
              <a:rPr lang="nl-BE" sz="2200" b="1" dirty="0" smtClean="0">
                <a:solidFill>
                  <a:srgbClr val="1D71B8"/>
                </a:solidFill>
                <a:latin typeface="Arial" panose="020B0604020202020204" pitchFamily="34" charset="0"/>
                <a:cs typeface="Arial" panose="020B0604020202020204" pitchFamily="34" charset="0"/>
              </a:rPr>
            </a:br>
            <a:r>
              <a:rPr lang="nl-BE" sz="2200" b="1" dirty="0" smtClean="0">
                <a:solidFill>
                  <a:srgbClr val="1D71B8"/>
                </a:solidFill>
                <a:latin typeface="Arial" panose="020B0604020202020204" pitchFamily="34" charset="0"/>
                <a:cs typeface="Arial" panose="020B0604020202020204" pitchFamily="34" charset="0"/>
              </a:rPr>
              <a:t>	</a:t>
            </a:r>
            <a:r>
              <a:rPr lang="nl-BE" sz="2200" dirty="0" smtClean="0">
                <a:solidFill>
                  <a:srgbClr val="1D71B8"/>
                </a:solidFill>
                <a:latin typeface="Arial" panose="020B0604020202020204" pitchFamily="34" charset="0"/>
                <a:cs typeface="Arial" panose="020B0604020202020204" pitchFamily="34" charset="0"/>
              </a:rPr>
              <a:t>bouwen </a:t>
            </a:r>
            <a:r>
              <a:rPr lang="nl-BE" sz="2200" dirty="0">
                <a:solidFill>
                  <a:srgbClr val="1D71B8"/>
                </a:solidFill>
                <a:latin typeface="Arial" panose="020B0604020202020204" pitchFamily="34" charset="0"/>
                <a:cs typeface="Arial" panose="020B0604020202020204" pitchFamily="34" charset="0"/>
              </a:rPr>
              <a:t>verder op eind 6</a:t>
            </a:r>
            <a:r>
              <a:rPr lang="nl-BE" sz="2200" baseline="30000" dirty="0">
                <a:solidFill>
                  <a:srgbClr val="1D71B8"/>
                </a:solidFill>
                <a:latin typeface="Arial" panose="020B0604020202020204" pitchFamily="34" charset="0"/>
                <a:cs typeface="Arial" panose="020B0604020202020204" pitchFamily="34" charset="0"/>
              </a:rPr>
              <a:t>de</a:t>
            </a:r>
            <a:r>
              <a:rPr lang="nl-BE" sz="2200" dirty="0">
                <a:solidFill>
                  <a:srgbClr val="1D71B8"/>
                </a:solidFill>
                <a:latin typeface="Arial" panose="020B0604020202020204" pitchFamily="34" charset="0"/>
                <a:cs typeface="Arial" panose="020B0604020202020204" pitchFamily="34" charset="0"/>
              </a:rPr>
              <a:t> leerjaar: nieuwe leerstof</a:t>
            </a:r>
          </a:p>
          <a:p>
            <a:pPr marL="0" indent="0">
              <a:buNone/>
            </a:pPr>
            <a:endParaRPr lang="nl-BE" sz="2200" dirty="0">
              <a:solidFill>
                <a:srgbClr val="1D71B8"/>
              </a:solidFill>
              <a:latin typeface="Arial" panose="020B0604020202020204" pitchFamily="34" charset="0"/>
              <a:cs typeface="Arial" panose="020B0604020202020204" pitchFamily="34" charset="0"/>
            </a:endParaRPr>
          </a:p>
          <a:p>
            <a:pPr>
              <a:lnSpc>
                <a:spcPct val="90000"/>
              </a:lnSpc>
            </a:pPr>
            <a:r>
              <a:rPr lang="nl-BE" sz="2200" b="1" dirty="0">
                <a:solidFill>
                  <a:srgbClr val="1D71B8"/>
                </a:solidFill>
                <a:latin typeface="Arial" panose="020B0604020202020204" pitchFamily="34" charset="0"/>
                <a:cs typeface="Arial" panose="020B0604020202020204" pitchFamily="34" charset="0"/>
              </a:rPr>
              <a:t>Theorie &gt; praktijk</a:t>
            </a:r>
          </a:p>
          <a:p>
            <a:pPr marL="0" indent="0">
              <a:buNone/>
            </a:pPr>
            <a:endParaRPr lang="nl-BE" sz="2200" b="1" dirty="0">
              <a:solidFill>
                <a:srgbClr val="1D71B8"/>
              </a:solidFill>
              <a:latin typeface="Arial" panose="020B0604020202020204" pitchFamily="34" charset="0"/>
              <a:cs typeface="Arial" panose="020B0604020202020204" pitchFamily="34" charset="0"/>
            </a:endParaRPr>
          </a:p>
          <a:p>
            <a:pPr>
              <a:lnSpc>
                <a:spcPct val="90000"/>
              </a:lnSpc>
            </a:pPr>
            <a:r>
              <a:rPr lang="nl-BE" sz="2200" dirty="0">
                <a:solidFill>
                  <a:srgbClr val="1D71B8"/>
                </a:solidFill>
                <a:latin typeface="Arial" panose="020B0604020202020204" pitchFamily="34" charset="0"/>
                <a:cs typeface="Arial" panose="020B0604020202020204" pitchFamily="34" charset="0"/>
              </a:rPr>
              <a:t>Er wordt meer </a:t>
            </a:r>
            <a:r>
              <a:rPr lang="nl-BE" sz="2200" b="1" dirty="0">
                <a:solidFill>
                  <a:srgbClr val="1D71B8"/>
                </a:solidFill>
                <a:latin typeface="Arial" panose="020B0604020202020204" pitchFamily="34" charset="0"/>
                <a:cs typeface="Arial" panose="020B0604020202020204" pitchFamily="34" charset="0"/>
              </a:rPr>
              <a:t>zelfstandigheid en organisatie</a:t>
            </a:r>
            <a:r>
              <a:rPr lang="nl-BE" sz="2200" dirty="0">
                <a:solidFill>
                  <a:srgbClr val="1D71B8"/>
                </a:solidFill>
                <a:latin typeface="Arial" panose="020B0604020202020204" pitchFamily="34" charset="0"/>
                <a:cs typeface="Arial" panose="020B0604020202020204" pitchFamily="34" charset="0"/>
              </a:rPr>
              <a:t> van de leerling verwacht</a:t>
            </a:r>
          </a:p>
          <a:p>
            <a:pPr marL="306131" indent="-306131">
              <a:spcBef>
                <a:spcPct val="20000"/>
              </a:spcBef>
              <a:buNone/>
            </a:pPr>
            <a:endParaRPr lang="nl-NL" sz="1800" dirty="0">
              <a:solidFill>
                <a:srgbClr val="1D71B8"/>
              </a:solidFill>
            </a:endParaRPr>
          </a:p>
        </p:txBody>
      </p:sp>
      <p:sp>
        <p:nvSpPr>
          <p:cNvPr id="6" name="Titel 1"/>
          <p:cNvSpPr txBox="1">
            <a:spLocks/>
          </p:cNvSpPr>
          <p:nvPr/>
        </p:nvSpPr>
        <p:spPr>
          <a:xfrm>
            <a:off x="0" y="11828"/>
            <a:ext cx="3131840"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A</a:t>
            </a:r>
            <a:endParaRPr lang="nl-BE" sz="3600" b="1" dirty="0">
              <a:solidFill>
                <a:srgbClr val="1D71B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5738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539552" y="1251916"/>
            <a:ext cx="1728192" cy="1296144"/>
          </a:xfrm>
          <a:prstGeom prst="rect">
            <a:avLst/>
          </a:prstGeom>
          <a:noFill/>
          <a:ln w="9525">
            <a:noFill/>
            <a:miter lim="800000"/>
            <a:headEnd/>
            <a:tailEnd/>
          </a:ln>
        </p:spPr>
        <p:txBody>
          <a:bodyPr lIns="81635" tIns="40817" rIns="81635" bIns="40817"/>
          <a:lstStyle/>
          <a:p>
            <a:pPr>
              <a:lnSpc>
                <a:spcPct val="90000"/>
              </a:lnSpc>
              <a:spcBef>
                <a:spcPct val="20000"/>
              </a:spcBef>
            </a:pPr>
            <a:r>
              <a:rPr lang="nl-BE" i="1" dirty="0">
                <a:solidFill>
                  <a:srgbClr val="1D71B8"/>
                </a:solidFill>
              </a:rPr>
              <a:t>Nederlands</a:t>
            </a:r>
          </a:p>
          <a:p>
            <a:pPr>
              <a:lnSpc>
                <a:spcPct val="90000"/>
              </a:lnSpc>
              <a:spcBef>
                <a:spcPct val="20000"/>
              </a:spcBef>
            </a:pPr>
            <a:r>
              <a:rPr lang="nl-BE" i="1" dirty="0">
                <a:solidFill>
                  <a:srgbClr val="1D71B8"/>
                </a:solidFill>
              </a:rPr>
              <a:t>Wiskunde</a:t>
            </a:r>
          </a:p>
          <a:p>
            <a:pPr>
              <a:lnSpc>
                <a:spcPct val="90000"/>
              </a:lnSpc>
              <a:spcBef>
                <a:spcPct val="20000"/>
              </a:spcBef>
            </a:pPr>
            <a:r>
              <a:rPr lang="nl-BE" i="1" dirty="0">
                <a:solidFill>
                  <a:srgbClr val="1D71B8"/>
                </a:solidFill>
              </a:rPr>
              <a:t>Frans</a:t>
            </a:r>
          </a:p>
          <a:p>
            <a:pPr>
              <a:lnSpc>
                <a:spcPct val="90000"/>
              </a:lnSpc>
              <a:spcBef>
                <a:spcPct val="20000"/>
              </a:spcBef>
            </a:pPr>
            <a:r>
              <a:rPr lang="nl-BE" i="1" dirty="0" smtClean="0">
                <a:solidFill>
                  <a:srgbClr val="1D71B8"/>
                </a:solidFill>
                <a:sym typeface="Wingdings"/>
              </a:rPr>
              <a:t>(Engels)</a:t>
            </a:r>
            <a:endParaRPr lang="nl-BE" i="1" dirty="0">
              <a:solidFill>
                <a:srgbClr val="1D71B8"/>
              </a:solidFill>
            </a:endParaRPr>
          </a:p>
          <a:p>
            <a:pPr>
              <a:lnSpc>
                <a:spcPct val="90000"/>
              </a:lnSpc>
              <a:spcBef>
                <a:spcPct val="20000"/>
              </a:spcBef>
            </a:pPr>
            <a:endParaRPr lang="nl-BE" dirty="0">
              <a:solidFill>
                <a:srgbClr val="1D71B8"/>
              </a:solidFill>
            </a:endParaRPr>
          </a:p>
          <a:p>
            <a:pPr>
              <a:lnSpc>
                <a:spcPct val="90000"/>
              </a:lnSpc>
              <a:spcBef>
                <a:spcPct val="20000"/>
              </a:spcBef>
            </a:pPr>
            <a:endParaRPr lang="nl-BE" i="1" dirty="0" smtClean="0">
              <a:solidFill>
                <a:srgbClr val="1D71B8"/>
              </a:solidFill>
            </a:endParaRPr>
          </a:p>
          <a:p>
            <a:pPr>
              <a:lnSpc>
                <a:spcPct val="90000"/>
              </a:lnSpc>
              <a:spcBef>
                <a:spcPct val="20000"/>
              </a:spcBef>
            </a:pPr>
            <a:endParaRPr lang="nl-NL" sz="1600" dirty="0">
              <a:solidFill>
                <a:schemeClr val="accent2"/>
              </a:solidFill>
            </a:endParaRPr>
          </a:p>
        </p:txBody>
      </p:sp>
      <p:sp>
        <p:nvSpPr>
          <p:cNvPr id="7" name="Titel 1"/>
          <p:cNvSpPr txBox="1">
            <a:spLocks/>
          </p:cNvSpPr>
          <p:nvPr/>
        </p:nvSpPr>
        <p:spPr>
          <a:xfrm>
            <a:off x="0" y="11828"/>
            <a:ext cx="7884368"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a:t>
            </a:r>
            <a:r>
              <a:rPr lang="nl-BE" sz="3600" b="1" dirty="0">
                <a:solidFill>
                  <a:srgbClr val="1D71B8"/>
                </a:solidFill>
                <a:latin typeface="Arial" panose="020B0604020202020204" pitchFamily="34" charset="0"/>
                <a:cs typeface="Arial" panose="020B0604020202020204" pitchFamily="34" charset="0"/>
              </a:rPr>
              <a:t>A</a:t>
            </a:r>
            <a:r>
              <a:rPr lang="nl-BE" sz="3600" b="1" dirty="0" smtClean="0">
                <a:solidFill>
                  <a:srgbClr val="1D71B8"/>
                </a:solidFill>
                <a:latin typeface="Arial" panose="020B0604020202020204" pitchFamily="34" charset="0"/>
                <a:cs typeface="Arial" panose="020B0604020202020204" pitchFamily="34" charset="0"/>
              </a:rPr>
              <a:t>: Algemene </a:t>
            </a:r>
            <a:r>
              <a:rPr lang="nl-BE" sz="3600" b="1" dirty="0">
                <a:solidFill>
                  <a:srgbClr val="1D71B8"/>
                </a:solidFill>
                <a:latin typeface="Arial" panose="020B0604020202020204" pitchFamily="34" charset="0"/>
                <a:cs typeface="Arial" panose="020B0604020202020204" pitchFamily="34" charset="0"/>
              </a:rPr>
              <a:t>V</a:t>
            </a:r>
            <a:r>
              <a:rPr lang="nl-BE" sz="3600" b="1" dirty="0" smtClean="0">
                <a:solidFill>
                  <a:srgbClr val="1D71B8"/>
                </a:solidFill>
                <a:latin typeface="Arial" panose="020B0604020202020204" pitchFamily="34" charset="0"/>
                <a:cs typeface="Arial" panose="020B0604020202020204" pitchFamily="34" charset="0"/>
              </a:rPr>
              <a:t>orming</a:t>
            </a:r>
            <a:endParaRPr lang="nl-BE" sz="3600" b="1" dirty="0">
              <a:solidFill>
                <a:srgbClr val="1D71B8"/>
              </a:solidFill>
              <a:latin typeface="Arial" panose="020B0604020202020204" pitchFamily="34" charset="0"/>
              <a:cs typeface="Arial" panose="020B0604020202020204" pitchFamily="34" charset="0"/>
            </a:endParaRPr>
          </a:p>
        </p:txBody>
      </p:sp>
      <p:sp>
        <p:nvSpPr>
          <p:cNvPr id="3" name="Tekstvak 2"/>
          <p:cNvSpPr txBox="1"/>
          <p:nvPr/>
        </p:nvSpPr>
        <p:spPr>
          <a:xfrm>
            <a:off x="911543" y="3219822"/>
            <a:ext cx="2752313" cy="1255728"/>
          </a:xfrm>
          <a:prstGeom prst="rect">
            <a:avLst/>
          </a:prstGeom>
          <a:noFill/>
        </p:spPr>
        <p:txBody>
          <a:bodyPr wrap="square" rtlCol="0">
            <a:spAutoFit/>
          </a:bodyPr>
          <a:lstStyle/>
          <a:p>
            <a:pPr>
              <a:lnSpc>
                <a:spcPct val="90000"/>
              </a:lnSpc>
              <a:spcBef>
                <a:spcPct val="20000"/>
              </a:spcBef>
            </a:pPr>
            <a:r>
              <a:rPr lang="nl-BE" i="1" dirty="0">
                <a:solidFill>
                  <a:srgbClr val="1D71B8"/>
                </a:solidFill>
              </a:rPr>
              <a:t>Lichamelijke opvoeding</a:t>
            </a:r>
          </a:p>
          <a:p>
            <a:pPr>
              <a:lnSpc>
                <a:spcPct val="90000"/>
              </a:lnSpc>
              <a:spcBef>
                <a:spcPct val="20000"/>
              </a:spcBef>
            </a:pPr>
            <a:r>
              <a:rPr lang="nl-BE" i="1" dirty="0">
                <a:solidFill>
                  <a:srgbClr val="1D71B8"/>
                </a:solidFill>
              </a:rPr>
              <a:t>Godsdienst</a:t>
            </a:r>
          </a:p>
          <a:p>
            <a:pPr>
              <a:lnSpc>
                <a:spcPct val="90000"/>
              </a:lnSpc>
              <a:spcBef>
                <a:spcPct val="20000"/>
              </a:spcBef>
            </a:pPr>
            <a:r>
              <a:rPr lang="nl-BE" i="1" dirty="0" smtClean="0">
                <a:solidFill>
                  <a:srgbClr val="1D71B8"/>
                </a:solidFill>
              </a:rPr>
              <a:t>Geschiedenis</a:t>
            </a:r>
          </a:p>
          <a:p>
            <a:pPr>
              <a:lnSpc>
                <a:spcPct val="90000"/>
              </a:lnSpc>
              <a:spcBef>
                <a:spcPct val="20000"/>
              </a:spcBef>
            </a:pPr>
            <a:r>
              <a:rPr lang="nl-BE" i="1" dirty="0" smtClean="0">
                <a:solidFill>
                  <a:srgbClr val="1D71B8"/>
                </a:solidFill>
              </a:rPr>
              <a:t>Mens &amp; Samenleving</a:t>
            </a:r>
          </a:p>
        </p:txBody>
      </p:sp>
      <p:sp>
        <p:nvSpPr>
          <p:cNvPr id="4" name="Rechthoek 3"/>
          <p:cNvSpPr/>
          <p:nvPr/>
        </p:nvSpPr>
        <p:spPr>
          <a:xfrm>
            <a:off x="5591174" y="915566"/>
            <a:ext cx="3301305" cy="951030"/>
          </a:xfrm>
          <a:prstGeom prst="rect">
            <a:avLst/>
          </a:prstGeom>
        </p:spPr>
        <p:txBody>
          <a:bodyPr wrap="square">
            <a:spAutoFit/>
          </a:bodyPr>
          <a:lstStyle/>
          <a:p>
            <a:pPr lvl="0">
              <a:lnSpc>
                <a:spcPct val="90000"/>
              </a:lnSpc>
              <a:spcBef>
                <a:spcPct val="20000"/>
              </a:spcBef>
            </a:pPr>
            <a:r>
              <a:rPr lang="nl-BE" i="1" dirty="0">
                <a:solidFill>
                  <a:srgbClr val="1D71B8"/>
                </a:solidFill>
              </a:rPr>
              <a:t>Muziek</a:t>
            </a:r>
          </a:p>
          <a:p>
            <a:pPr lvl="0">
              <a:lnSpc>
                <a:spcPct val="90000"/>
              </a:lnSpc>
              <a:spcBef>
                <a:spcPct val="20000"/>
              </a:spcBef>
            </a:pPr>
            <a:r>
              <a:rPr lang="nl-BE" i="1" dirty="0">
                <a:solidFill>
                  <a:srgbClr val="1D71B8"/>
                </a:solidFill>
              </a:rPr>
              <a:t>Beeld  </a:t>
            </a:r>
          </a:p>
          <a:p>
            <a:pPr lvl="0">
              <a:lnSpc>
                <a:spcPct val="90000"/>
              </a:lnSpc>
              <a:spcBef>
                <a:spcPct val="20000"/>
              </a:spcBef>
            </a:pPr>
            <a:r>
              <a:rPr lang="nl-BE" i="1" dirty="0" smtClean="0">
                <a:solidFill>
                  <a:srgbClr val="1D71B8"/>
                </a:solidFill>
              </a:rPr>
              <a:t>-&gt; </a:t>
            </a:r>
            <a:r>
              <a:rPr lang="nl-BE" i="1" dirty="0">
                <a:solidFill>
                  <a:srgbClr val="1D71B8"/>
                </a:solidFill>
              </a:rPr>
              <a:t>cluster Artistieke Vorming</a:t>
            </a:r>
          </a:p>
        </p:txBody>
      </p:sp>
      <p:sp>
        <p:nvSpPr>
          <p:cNvPr id="8" name="Rechthoek 7"/>
          <p:cNvSpPr/>
          <p:nvPr/>
        </p:nvSpPr>
        <p:spPr>
          <a:xfrm>
            <a:off x="4301080" y="2355726"/>
            <a:ext cx="4104456" cy="1255728"/>
          </a:xfrm>
          <a:prstGeom prst="rect">
            <a:avLst/>
          </a:prstGeom>
        </p:spPr>
        <p:txBody>
          <a:bodyPr wrap="square">
            <a:spAutoFit/>
          </a:bodyPr>
          <a:lstStyle/>
          <a:p>
            <a:pPr>
              <a:lnSpc>
                <a:spcPct val="90000"/>
              </a:lnSpc>
              <a:spcBef>
                <a:spcPct val="20000"/>
              </a:spcBef>
            </a:pPr>
            <a:r>
              <a:rPr lang="nl-BE" i="1" dirty="0">
                <a:solidFill>
                  <a:srgbClr val="1D71B8"/>
                </a:solidFill>
              </a:rPr>
              <a:t>Techniek</a:t>
            </a:r>
          </a:p>
          <a:p>
            <a:pPr lvl="0">
              <a:lnSpc>
                <a:spcPct val="90000"/>
              </a:lnSpc>
              <a:spcBef>
                <a:spcPct val="20000"/>
              </a:spcBef>
            </a:pPr>
            <a:r>
              <a:rPr lang="nl-BE" i="1" dirty="0" smtClean="0">
                <a:solidFill>
                  <a:srgbClr val="1D71B8"/>
                </a:solidFill>
              </a:rPr>
              <a:t>Natuurwetenschappen</a:t>
            </a:r>
          </a:p>
          <a:p>
            <a:pPr lvl="0">
              <a:lnSpc>
                <a:spcPct val="90000"/>
              </a:lnSpc>
              <a:spcBef>
                <a:spcPct val="20000"/>
              </a:spcBef>
            </a:pPr>
            <a:r>
              <a:rPr lang="nl-BE" i="1" dirty="0" smtClean="0">
                <a:solidFill>
                  <a:srgbClr val="1D71B8"/>
                </a:solidFill>
              </a:rPr>
              <a:t>Aardrijkskunde</a:t>
            </a:r>
            <a:endParaRPr lang="nl-BE" i="1" dirty="0">
              <a:solidFill>
                <a:srgbClr val="1D71B8"/>
              </a:solidFill>
            </a:endParaRPr>
          </a:p>
          <a:p>
            <a:pPr lvl="0">
              <a:lnSpc>
                <a:spcPct val="90000"/>
              </a:lnSpc>
              <a:spcBef>
                <a:spcPct val="20000"/>
              </a:spcBef>
            </a:pPr>
            <a:r>
              <a:rPr lang="nl-BE" i="1" dirty="0" smtClean="0">
                <a:solidFill>
                  <a:srgbClr val="1D71B8"/>
                </a:solidFill>
              </a:rPr>
              <a:t>-&gt; </a:t>
            </a:r>
            <a:r>
              <a:rPr lang="nl-BE" i="1" dirty="0">
                <a:solidFill>
                  <a:srgbClr val="1D71B8"/>
                </a:solidFill>
              </a:rPr>
              <a:t>cluster Wetenschappen &amp; Techniek</a:t>
            </a:r>
          </a:p>
        </p:txBody>
      </p:sp>
      <p:sp>
        <p:nvSpPr>
          <p:cNvPr id="9" name="Tekstvak 8"/>
          <p:cNvSpPr txBox="1"/>
          <p:nvPr/>
        </p:nvSpPr>
        <p:spPr>
          <a:xfrm rot="19838989">
            <a:off x="2302560" y="1733269"/>
            <a:ext cx="2236510" cy="646331"/>
          </a:xfrm>
          <a:prstGeom prst="rect">
            <a:avLst/>
          </a:prstGeom>
          <a:noFill/>
        </p:spPr>
        <p:txBody>
          <a:bodyPr wrap="none" rtlCol="0">
            <a:spAutoFit/>
          </a:bodyPr>
          <a:lstStyle/>
          <a:p>
            <a:r>
              <a:rPr lang="nl-BE" sz="3600" b="1" dirty="0" smtClean="0">
                <a:solidFill>
                  <a:schemeClr val="accent6"/>
                </a:solidFill>
              </a:rPr>
              <a:t>27u/week</a:t>
            </a:r>
            <a:endParaRPr lang="nl-BE" sz="3600" b="1" dirty="0">
              <a:solidFill>
                <a:schemeClr val="accent6"/>
              </a:solidFill>
            </a:endParaRPr>
          </a:p>
        </p:txBody>
      </p:sp>
      <p:sp>
        <p:nvSpPr>
          <p:cNvPr id="2" name="Tekstvak 1"/>
          <p:cNvSpPr txBox="1"/>
          <p:nvPr/>
        </p:nvSpPr>
        <p:spPr>
          <a:xfrm>
            <a:off x="5004048" y="4227934"/>
            <a:ext cx="3888431" cy="830997"/>
          </a:xfrm>
          <a:prstGeom prst="rect">
            <a:avLst/>
          </a:prstGeom>
          <a:noFill/>
        </p:spPr>
        <p:txBody>
          <a:bodyPr wrap="square" rtlCol="0">
            <a:spAutoFit/>
          </a:bodyPr>
          <a:lstStyle/>
          <a:p>
            <a:pPr marL="285750" indent="-285750">
              <a:buFont typeface="Wingdings" panose="05000000000000000000" pitchFamily="2" charset="2"/>
              <a:buChar char="Ø"/>
            </a:pPr>
            <a:r>
              <a:rPr lang="nl-BE" sz="2400" dirty="0" smtClean="0">
                <a:solidFill>
                  <a:srgbClr val="008D36"/>
                </a:solidFill>
                <a:latin typeface="Copperplate Gothic Bold" panose="020E0705020206020404" pitchFamily="34" charset="0"/>
              </a:rPr>
              <a:t>Basisdoelen</a:t>
            </a:r>
          </a:p>
          <a:p>
            <a:pPr marL="285750" indent="-285750">
              <a:buFont typeface="Wingdings" panose="05000000000000000000" pitchFamily="2" charset="2"/>
              <a:buChar char="Ø"/>
            </a:pPr>
            <a:r>
              <a:rPr lang="nl-BE" sz="2400" dirty="0" smtClean="0">
                <a:solidFill>
                  <a:srgbClr val="008D36"/>
                </a:solidFill>
                <a:latin typeface="Copperplate Gothic Bold" panose="020E0705020206020404" pitchFamily="34" charset="0"/>
              </a:rPr>
              <a:t>Uitbreidingsdoelen</a:t>
            </a:r>
            <a:endParaRPr lang="nl-BE" sz="2400" dirty="0">
              <a:solidFill>
                <a:srgbClr val="008D36"/>
              </a:solidFill>
              <a:latin typeface="Copperplate Gothic Bold" panose="020E0705020206020404" pitchFamily="34" charset="0"/>
            </a:endParaRPr>
          </a:p>
        </p:txBody>
      </p:sp>
    </p:spTree>
    <p:extLst>
      <p:ext uri="{BB962C8B-B14F-4D97-AF65-F5344CB8AC3E}">
        <p14:creationId xmlns:p14="http://schemas.microsoft.com/office/powerpoint/2010/main" val="1674686681"/>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0" y="11828"/>
            <a:ext cx="7884368"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a:t>
            </a:r>
            <a:r>
              <a:rPr lang="nl-BE" sz="3600" b="1" dirty="0">
                <a:solidFill>
                  <a:srgbClr val="1D71B8"/>
                </a:solidFill>
                <a:latin typeface="Arial" panose="020B0604020202020204" pitchFamily="34" charset="0"/>
                <a:cs typeface="Arial" panose="020B0604020202020204" pitchFamily="34" charset="0"/>
              </a:rPr>
              <a:t>A</a:t>
            </a:r>
            <a:r>
              <a:rPr lang="nl-BE" sz="3600" b="1" dirty="0" smtClean="0">
                <a:solidFill>
                  <a:srgbClr val="1D71B8"/>
                </a:solidFill>
                <a:latin typeface="Arial" panose="020B0604020202020204" pitchFamily="34" charset="0"/>
                <a:cs typeface="Arial" panose="020B0604020202020204" pitchFamily="34" charset="0"/>
              </a:rPr>
              <a:t>: lesuren Differentiatie</a:t>
            </a:r>
            <a:endParaRPr lang="nl-BE" sz="3600" b="1" dirty="0">
              <a:solidFill>
                <a:srgbClr val="1D71B8"/>
              </a:solidFill>
              <a:latin typeface="Arial" panose="020B0604020202020204" pitchFamily="34" charset="0"/>
              <a:cs typeface="Arial" panose="020B0604020202020204" pitchFamily="34" charset="0"/>
            </a:endParaRPr>
          </a:p>
        </p:txBody>
      </p:sp>
      <p:sp>
        <p:nvSpPr>
          <p:cNvPr id="12" name="Tijdelijke aanduiding voor inhoud 2"/>
          <p:cNvSpPr>
            <a:spLocks noGrp="1"/>
          </p:cNvSpPr>
          <p:nvPr>
            <p:ph idx="4294967295"/>
          </p:nvPr>
        </p:nvSpPr>
        <p:spPr>
          <a:xfrm>
            <a:off x="2222183" y="1203598"/>
            <a:ext cx="6921817" cy="3600400"/>
          </a:xfrm>
        </p:spPr>
        <p:txBody>
          <a:bodyPr>
            <a:normAutofit/>
          </a:bodyPr>
          <a:lstStyle/>
          <a:p>
            <a:pPr marL="0" indent="0">
              <a:buNone/>
            </a:pPr>
            <a:r>
              <a:rPr lang="nl-BE" dirty="0" smtClean="0">
                <a:solidFill>
                  <a:srgbClr val="1D71B8"/>
                </a:solidFill>
              </a:rPr>
              <a:t>Wat is differentiatie?</a:t>
            </a:r>
            <a:endParaRPr lang="nl-BE" dirty="0">
              <a:solidFill>
                <a:srgbClr val="1D71B8"/>
              </a:solidFill>
            </a:endParaRPr>
          </a:p>
          <a:p>
            <a:r>
              <a:rPr lang="nl-BE" b="1" dirty="0">
                <a:solidFill>
                  <a:srgbClr val="1D71B8"/>
                </a:solidFill>
              </a:rPr>
              <a:t>Verdieping</a:t>
            </a:r>
            <a:r>
              <a:rPr lang="nl-BE" dirty="0">
                <a:solidFill>
                  <a:srgbClr val="1D71B8"/>
                </a:solidFill>
              </a:rPr>
              <a:t> van de algemene vorming</a:t>
            </a:r>
          </a:p>
          <a:p>
            <a:r>
              <a:rPr lang="nl-BE" b="1" dirty="0">
                <a:solidFill>
                  <a:srgbClr val="1D71B8"/>
                </a:solidFill>
              </a:rPr>
              <a:t>Versterking</a:t>
            </a:r>
            <a:r>
              <a:rPr lang="nl-BE" dirty="0">
                <a:solidFill>
                  <a:srgbClr val="1D71B8"/>
                </a:solidFill>
              </a:rPr>
              <a:t> van de algemene vorming </a:t>
            </a:r>
            <a:r>
              <a:rPr lang="nl-BE" sz="2000" dirty="0">
                <a:solidFill>
                  <a:srgbClr val="1D71B8"/>
                </a:solidFill>
              </a:rPr>
              <a:t>(remediëring)</a:t>
            </a:r>
          </a:p>
          <a:p>
            <a:r>
              <a:rPr lang="nl-BE" b="1" dirty="0" smtClean="0">
                <a:solidFill>
                  <a:srgbClr val="1D71B8"/>
                </a:solidFill>
              </a:rPr>
              <a:t>Verkenning</a:t>
            </a:r>
            <a:r>
              <a:rPr lang="nl-BE" dirty="0" smtClean="0">
                <a:solidFill>
                  <a:srgbClr val="1D71B8"/>
                </a:solidFill>
              </a:rPr>
              <a:t> van nieuwe vakken</a:t>
            </a:r>
            <a:endParaRPr lang="nl-BE" dirty="0">
              <a:solidFill>
                <a:srgbClr val="1D71B8"/>
              </a:solidFill>
            </a:endParaRPr>
          </a:p>
          <a:p>
            <a:endParaRPr lang="nl-BE" dirty="0">
              <a:solidFill>
                <a:srgbClr val="1D71B8"/>
              </a:solidFill>
            </a:endParaRPr>
          </a:p>
          <a:p>
            <a:pPr marL="0" indent="0">
              <a:buNone/>
            </a:pPr>
            <a:r>
              <a:rPr lang="nl-BE" dirty="0" smtClean="0">
                <a:solidFill>
                  <a:srgbClr val="1D71B8"/>
                </a:solidFill>
              </a:rPr>
              <a:t>Doel = elke leerling bieden wat hij/zij nodig heeft</a:t>
            </a:r>
            <a:endParaRPr lang="nl-BE" dirty="0">
              <a:solidFill>
                <a:srgbClr val="1D71B8"/>
              </a:solidFill>
            </a:endParaRPr>
          </a:p>
        </p:txBody>
      </p:sp>
      <p:sp>
        <p:nvSpPr>
          <p:cNvPr id="13" name="Tekstvak 12"/>
          <p:cNvSpPr txBox="1"/>
          <p:nvPr/>
        </p:nvSpPr>
        <p:spPr>
          <a:xfrm rot="19838989">
            <a:off x="210833" y="1719376"/>
            <a:ext cx="1980029" cy="646331"/>
          </a:xfrm>
          <a:prstGeom prst="rect">
            <a:avLst/>
          </a:prstGeom>
          <a:noFill/>
        </p:spPr>
        <p:txBody>
          <a:bodyPr wrap="none" rtlCol="0">
            <a:spAutoFit/>
          </a:bodyPr>
          <a:lstStyle/>
          <a:p>
            <a:r>
              <a:rPr lang="nl-BE" sz="3600" b="1" dirty="0">
                <a:solidFill>
                  <a:schemeClr val="accent6"/>
                </a:solidFill>
              </a:rPr>
              <a:t>5</a:t>
            </a:r>
            <a:r>
              <a:rPr lang="nl-BE" sz="3600" b="1" dirty="0" smtClean="0">
                <a:solidFill>
                  <a:schemeClr val="accent6"/>
                </a:solidFill>
              </a:rPr>
              <a:t>u/week</a:t>
            </a:r>
            <a:endParaRPr lang="nl-BE" sz="3600" b="1" dirty="0">
              <a:solidFill>
                <a:schemeClr val="accent6"/>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0" y="11828"/>
            <a:ext cx="7884368"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a:t>
            </a:r>
            <a:r>
              <a:rPr lang="nl-BE" sz="3600" b="1" dirty="0">
                <a:solidFill>
                  <a:srgbClr val="1D71B8"/>
                </a:solidFill>
                <a:latin typeface="Arial" panose="020B0604020202020204" pitchFamily="34" charset="0"/>
                <a:cs typeface="Arial" panose="020B0604020202020204" pitchFamily="34" charset="0"/>
              </a:rPr>
              <a:t>A</a:t>
            </a:r>
            <a:r>
              <a:rPr lang="nl-BE" sz="3600" b="1" dirty="0" smtClean="0">
                <a:solidFill>
                  <a:srgbClr val="1D71B8"/>
                </a:solidFill>
                <a:latin typeface="Arial" panose="020B0604020202020204" pitchFamily="34" charset="0"/>
                <a:cs typeface="Arial" panose="020B0604020202020204" pitchFamily="34" charset="0"/>
              </a:rPr>
              <a:t>: lesuren Differentiatie</a:t>
            </a:r>
            <a:endParaRPr lang="nl-BE" sz="3600" b="1" dirty="0">
              <a:solidFill>
                <a:srgbClr val="1D71B8"/>
              </a:solidFill>
              <a:latin typeface="Arial" panose="020B0604020202020204" pitchFamily="34" charset="0"/>
              <a:cs typeface="Arial" panose="020B0604020202020204" pitchFamily="34" charset="0"/>
            </a:endParaRPr>
          </a:p>
        </p:txBody>
      </p:sp>
      <p:sp>
        <p:nvSpPr>
          <p:cNvPr id="2" name="Tekstvak 1"/>
          <p:cNvSpPr txBox="1"/>
          <p:nvPr/>
        </p:nvSpPr>
        <p:spPr>
          <a:xfrm>
            <a:off x="395536" y="771550"/>
            <a:ext cx="8280920" cy="4278094"/>
          </a:xfrm>
          <a:prstGeom prst="rect">
            <a:avLst/>
          </a:prstGeom>
          <a:noFill/>
        </p:spPr>
        <p:txBody>
          <a:bodyPr wrap="square" rtlCol="0">
            <a:spAutoFit/>
          </a:bodyPr>
          <a:lstStyle/>
          <a:p>
            <a:r>
              <a:rPr lang="nl-BE" sz="1600" dirty="0" smtClean="0">
                <a:solidFill>
                  <a:srgbClr val="1D71B8"/>
                </a:solidFill>
              </a:rPr>
              <a:t>Voorbeelden :</a:t>
            </a:r>
          </a:p>
          <a:p>
            <a:pPr marL="285750" indent="-285750">
              <a:buFontTx/>
              <a:buChar char="-"/>
            </a:pPr>
            <a:r>
              <a:rPr lang="nl-BE" sz="1600" dirty="0" smtClean="0">
                <a:solidFill>
                  <a:srgbClr val="1D71B8"/>
                </a:solidFill>
              </a:rPr>
              <a:t>1u Frans + 1u Wiskunde = verdiepende leerstof</a:t>
            </a:r>
          </a:p>
          <a:p>
            <a:pPr marL="285750" indent="-285750">
              <a:buFontTx/>
              <a:buChar char="-"/>
            </a:pPr>
            <a:r>
              <a:rPr lang="nl-BE" sz="1600" dirty="0" smtClean="0">
                <a:solidFill>
                  <a:srgbClr val="1D71B8"/>
                </a:solidFill>
              </a:rPr>
              <a:t>1u Frans en 1u Engels = creatief en expressief omgaan met Frans en Engels</a:t>
            </a:r>
          </a:p>
          <a:p>
            <a:pPr marL="285750" indent="-285750">
              <a:buFontTx/>
              <a:buChar char="-"/>
            </a:pPr>
            <a:r>
              <a:rPr lang="nl-BE" sz="1600" dirty="0" smtClean="0">
                <a:solidFill>
                  <a:srgbClr val="1D71B8"/>
                </a:solidFill>
              </a:rPr>
              <a:t>4u Latijn</a:t>
            </a:r>
          </a:p>
          <a:p>
            <a:pPr marL="285750" indent="-285750">
              <a:buFontTx/>
              <a:buChar char="-"/>
            </a:pPr>
            <a:r>
              <a:rPr lang="nl-BE" sz="1600" dirty="0" smtClean="0">
                <a:solidFill>
                  <a:srgbClr val="1D71B8"/>
                </a:solidFill>
              </a:rPr>
              <a:t>STEM – IT – Engineering – Robotica – labo wetenschappen - … </a:t>
            </a:r>
          </a:p>
          <a:p>
            <a:pPr marL="285750" indent="-285750">
              <a:buFontTx/>
              <a:buChar char="-"/>
            </a:pPr>
            <a:r>
              <a:rPr lang="nl-BE" sz="1600" dirty="0" smtClean="0">
                <a:solidFill>
                  <a:srgbClr val="1D71B8"/>
                </a:solidFill>
              </a:rPr>
              <a:t>Sport</a:t>
            </a:r>
          </a:p>
          <a:p>
            <a:pPr marL="285750" indent="-285750">
              <a:buFontTx/>
              <a:buChar char="-"/>
            </a:pPr>
            <a:r>
              <a:rPr lang="nl-BE" sz="1600" dirty="0" smtClean="0">
                <a:solidFill>
                  <a:srgbClr val="1D71B8"/>
                </a:solidFill>
              </a:rPr>
              <a:t>Hout</a:t>
            </a:r>
          </a:p>
          <a:p>
            <a:pPr marL="285750" indent="-285750">
              <a:buFontTx/>
              <a:buChar char="-"/>
            </a:pPr>
            <a:r>
              <a:rPr lang="nl-BE" sz="1600" dirty="0" smtClean="0">
                <a:solidFill>
                  <a:srgbClr val="1D71B8"/>
                </a:solidFill>
              </a:rPr>
              <a:t>Ondernemen</a:t>
            </a:r>
          </a:p>
          <a:p>
            <a:pPr marL="285750" indent="-285750">
              <a:buFontTx/>
              <a:buChar char="-"/>
            </a:pPr>
            <a:r>
              <a:rPr lang="nl-BE" sz="1600" dirty="0" smtClean="0">
                <a:solidFill>
                  <a:srgbClr val="1D71B8"/>
                </a:solidFill>
              </a:rPr>
              <a:t>Mechanica-Elektriciteit</a:t>
            </a:r>
          </a:p>
          <a:p>
            <a:pPr marL="285750" indent="-285750">
              <a:buFontTx/>
              <a:buChar char="-"/>
            </a:pPr>
            <a:r>
              <a:rPr lang="nl-BE" sz="1600" dirty="0" smtClean="0">
                <a:solidFill>
                  <a:srgbClr val="1D71B8"/>
                </a:solidFill>
              </a:rPr>
              <a:t>Voeding – Koken</a:t>
            </a:r>
          </a:p>
          <a:p>
            <a:pPr marL="285750" indent="-285750">
              <a:buFontTx/>
              <a:buChar char="-"/>
            </a:pPr>
            <a:r>
              <a:rPr lang="nl-BE" sz="1600" dirty="0" smtClean="0">
                <a:solidFill>
                  <a:srgbClr val="1D71B8"/>
                </a:solidFill>
              </a:rPr>
              <a:t>Sociale Wetenschappen</a:t>
            </a:r>
          </a:p>
          <a:p>
            <a:pPr marL="285750" indent="-285750">
              <a:buFontTx/>
              <a:buChar char="-"/>
            </a:pPr>
            <a:r>
              <a:rPr lang="nl-BE" sz="1600" dirty="0" smtClean="0">
                <a:solidFill>
                  <a:srgbClr val="1D71B8"/>
                </a:solidFill>
              </a:rPr>
              <a:t>Kunst en creatie / expressie / …</a:t>
            </a:r>
          </a:p>
          <a:p>
            <a:pPr marL="285750" indent="-285750">
              <a:buFontTx/>
              <a:buChar char="-"/>
            </a:pPr>
            <a:r>
              <a:rPr lang="nl-BE" sz="1600" dirty="0" smtClean="0">
                <a:solidFill>
                  <a:srgbClr val="1D71B8"/>
                </a:solidFill>
              </a:rPr>
              <a:t>Office – IT</a:t>
            </a:r>
          </a:p>
          <a:p>
            <a:pPr marL="285750" indent="-285750">
              <a:buFontTx/>
              <a:buChar char="-"/>
            </a:pPr>
            <a:r>
              <a:rPr lang="nl-BE" sz="1600" dirty="0" smtClean="0">
                <a:solidFill>
                  <a:srgbClr val="1D71B8"/>
                </a:solidFill>
              </a:rPr>
              <a:t>Nederlands</a:t>
            </a:r>
          </a:p>
          <a:p>
            <a:pPr marL="285750" indent="-285750">
              <a:buFontTx/>
              <a:buChar char="-"/>
            </a:pPr>
            <a:r>
              <a:rPr lang="nl-BE" sz="1600" dirty="0" smtClean="0">
                <a:solidFill>
                  <a:srgbClr val="1D71B8"/>
                </a:solidFill>
              </a:rPr>
              <a:t>Leer- en Leefsleutels</a:t>
            </a:r>
          </a:p>
          <a:p>
            <a:pPr marL="285750" indent="-285750">
              <a:buFontTx/>
              <a:buChar char="-"/>
            </a:pPr>
            <a:r>
              <a:rPr lang="nl-BE" sz="1600" dirty="0" smtClean="0">
                <a:solidFill>
                  <a:srgbClr val="1D71B8"/>
                </a:solidFill>
              </a:rPr>
              <a:t>…</a:t>
            </a:r>
          </a:p>
          <a:p>
            <a:pPr marL="285750" indent="-285750">
              <a:buFontTx/>
              <a:buChar char="-"/>
            </a:pPr>
            <a:endParaRPr lang="nl-BE" sz="1600" dirty="0">
              <a:solidFill>
                <a:srgbClr val="1D71B8"/>
              </a:solidFill>
            </a:endParaRPr>
          </a:p>
        </p:txBody>
      </p:sp>
    </p:spTree>
    <p:extLst>
      <p:ext uri="{BB962C8B-B14F-4D97-AF65-F5344CB8AC3E}">
        <p14:creationId xmlns:p14="http://schemas.microsoft.com/office/powerpoint/2010/main" val="1055070553"/>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11828"/>
            <a:ext cx="6156176"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a:t>
            </a:r>
            <a:r>
              <a:rPr lang="nl-BE" sz="3600" b="1" dirty="0">
                <a:solidFill>
                  <a:srgbClr val="1D71B8"/>
                </a:solidFill>
                <a:latin typeface="Arial" panose="020B0604020202020204" pitchFamily="34" charset="0"/>
                <a:cs typeface="Arial" panose="020B0604020202020204" pitchFamily="34" charset="0"/>
              </a:rPr>
              <a:t>A</a:t>
            </a:r>
            <a:r>
              <a:rPr lang="nl-BE" sz="3600" b="1" dirty="0" smtClean="0">
                <a:solidFill>
                  <a:srgbClr val="1D71B8"/>
                </a:solidFill>
                <a:latin typeface="Arial" panose="020B0604020202020204" pitchFamily="34" charset="0"/>
                <a:cs typeface="Arial" panose="020B0604020202020204" pitchFamily="34" charset="0"/>
              </a:rPr>
              <a:t>: samengevat</a:t>
            </a:r>
            <a:endParaRPr lang="nl-BE" sz="3600" b="1" dirty="0">
              <a:solidFill>
                <a:srgbClr val="1D71B8"/>
              </a:solidFill>
              <a:latin typeface="Arial" panose="020B0604020202020204" pitchFamily="34" charset="0"/>
              <a:cs typeface="Arial" panose="020B0604020202020204" pitchFamily="34" charset="0"/>
            </a:endParaRPr>
          </a:p>
        </p:txBody>
      </p:sp>
      <p:sp>
        <p:nvSpPr>
          <p:cNvPr id="2" name="Tijdelijke aanduiding voor inhoud 1"/>
          <p:cNvSpPr>
            <a:spLocks noGrp="1"/>
          </p:cNvSpPr>
          <p:nvPr>
            <p:ph idx="1"/>
          </p:nvPr>
        </p:nvSpPr>
        <p:spPr>
          <a:xfrm>
            <a:off x="323528" y="915566"/>
            <a:ext cx="8492490" cy="3263503"/>
          </a:xfrm>
        </p:spPr>
        <p:txBody>
          <a:bodyPr>
            <a:normAutofit/>
          </a:bodyPr>
          <a:lstStyle/>
          <a:p>
            <a:pPr>
              <a:buFontTx/>
              <a:buChar char="-"/>
            </a:pPr>
            <a:r>
              <a:rPr lang="nl-BE" dirty="0" smtClean="0">
                <a:solidFill>
                  <a:srgbClr val="1D71B8"/>
                </a:solidFill>
              </a:rPr>
              <a:t>27u Algemene Vorming : basis en/of verdieping?</a:t>
            </a:r>
          </a:p>
          <a:p>
            <a:pPr>
              <a:buFontTx/>
              <a:buChar char="-"/>
            </a:pPr>
            <a:r>
              <a:rPr lang="nl-BE" dirty="0" smtClean="0">
                <a:solidFill>
                  <a:srgbClr val="1D71B8"/>
                </a:solidFill>
              </a:rPr>
              <a:t>5u Lesuren Differentiatie : </a:t>
            </a:r>
            <a:br>
              <a:rPr lang="nl-BE" dirty="0" smtClean="0">
                <a:solidFill>
                  <a:srgbClr val="1D71B8"/>
                </a:solidFill>
              </a:rPr>
            </a:br>
            <a:r>
              <a:rPr lang="nl-BE" dirty="0" smtClean="0">
                <a:solidFill>
                  <a:srgbClr val="1D71B8"/>
                </a:solidFill>
              </a:rPr>
              <a:t>	Verdieping</a:t>
            </a:r>
            <a:br>
              <a:rPr lang="nl-BE" dirty="0" smtClean="0">
                <a:solidFill>
                  <a:srgbClr val="1D71B8"/>
                </a:solidFill>
              </a:rPr>
            </a:br>
            <a:r>
              <a:rPr lang="nl-BE" dirty="0" smtClean="0">
                <a:solidFill>
                  <a:srgbClr val="1D71B8"/>
                </a:solidFill>
              </a:rPr>
              <a:t>	Versterking</a:t>
            </a:r>
            <a:br>
              <a:rPr lang="nl-BE" dirty="0" smtClean="0">
                <a:solidFill>
                  <a:srgbClr val="1D71B8"/>
                </a:solidFill>
              </a:rPr>
            </a:br>
            <a:r>
              <a:rPr lang="nl-BE" dirty="0" smtClean="0">
                <a:solidFill>
                  <a:srgbClr val="1D71B8"/>
                </a:solidFill>
              </a:rPr>
              <a:t>	Verbreding</a:t>
            </a:r>
            <a:endParaRPr lang="nl-BE" dirty="0">
              <a:solidFill>
                <a:srgbClr val="1D71B8"/>
              </a:solidFill>
            </a:endParaRPr>
          </a:p>
          <a:p>
            <a:pPr marL="0" indent="0">
              <a:buNone/>
            </a:pPr>
            <a:r>
              <a:rPr lang="nl-BE" dirty="0" smtClean="0">
                <a:solidFill>
                  <a:srgbClr val="1D71B8"/>
                </a:solidFill>
              </a:rPr>
              <a:t>Welke combinaties zijn allemaal mogelijk?</a:t>
            </a:r>
          </a:p>
          <a:p>
            <a:pPr marL="0" indent="0">
              <a:buNone/>
            </a:pPr>
            <a:r>
              <a:rPr lang="nl-BE" dirty="0" smtClean="0">
                <a:solidFill>
                  <a:srgbClr val="1D71B8"/>
                </a:solidFill>
              </a:rPr>
              <a:t>Wat zijn de talenten en interesses van de leerling?</a:t>
            </a:r>
            <a:br>
              <a:rPr lang="nl-BE" dirty="0" smtClean="0">
                <a:solidFill>
                  <a:srgbClr val="1D71B8"/>
                </a:solidFill>
              </a:rPr>
            </a:br>
            <a:r>
              <a:rPr lang="nl-BE" dirty="0" smtClean="0">
                <a:solidFill>
                  <a:srgbClr val="1D71B8"/>
                </a:solidFill>
              </a:rPr>
              <a:t>	</a:t>
            </a:r>
            <a:endParaRPr lang="nl-BE" dirty="0">
              <a:solidFill>
                <a:srgbClr val="1D71B8"/>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5" name="Text Box 5"/>
          <p:cNvSpPr txBox="1">
            <a:spLocks noChangeArrowheads="1"/>
          </p:cNvSpPr>
          <p:nvPr/>
        </p:nvSpPr>
        <p:spPr bwMode="auto">
          <a:xfrm>
            <a:off x="6156176" y="968813"/>
            <a:ext cx="2574539" cy="219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06131" indent="-306131" eaLnBrk="1" hangingPunct="1">
              <a:spcBef>
                <a:spcPct val="50000"/>
              </a:spcBef>
              <a:buClr>
                <a:srgbClr val="5C6BD3"/>
              </a:buClr>
              <a:buFont typeface="Arial" panose="020B0604020202020204" pitchFamily="34" charset="0"/>
              <a:buChar char="•"/>
            </a:pPr>
            <a:r>
              <a:rPr lang="nl-NL" sz="2500" dirty="0" err="1" smtClean="0">
                <a:solidFill>
                  <a:srgbClr val="232F84"/>
                </a:solidFill>
                <a:latin typeface="Verdana" pitchFamily="34" charset="0"/>
              </a:rPr>
              <a:t>Titularisuur</a:t>
            </a:r>
            <a:endParaRPr lang="nl-NL" sz="2500" dirty="0" smtClean="0">
              <a:solidFill>
                <a:srgbClr val="232F84"/>
              </a:solidFill>
              <a:latin typeface="Verdana" pitchFamily="34" charset="0"/>
            </a:endParaRPr>
          </a:p>
          <a:p>
            <a:pPr marL="306131" indent="-306131" eaLnBrk="1" hangingPunct="1">
              <a:spcBef>
                <a:spcPct val="50000"/>
              </a:spcBef>
              <a:buClr>
                <a:srgbClr val="5C6BD3"/>
              </a:buClr>
              <a:buFont typeface="Arial" panose="020B0604020202020204" pitchFamily="34" charset="0"/>
              <a:buChar char="•"/>
            </a:pPr>
            <a:r>
              <a:rPr lang="nl-NL" sz="2500" dirty="0" err="1" smtClean="0">
                <a:solidFill>
                  <a:srgbClr val="232F84"/>
                </a:solidFill>
                <a:latin typeface="Verdana" pitchFamily="34" charset="0"/>
              </a:rPr>
              <a:t>Klasuur</a:t>
            </a:r>
            <a:endParaRPr lang="nl-NL" sz="2500" dirty="0">
              <a:solidFill>
                <a:srgbClr val="232F84"/>
              </a:solidFill>
              <a:latin typeface="Verdana" pitchFamily="34" charset="0"/>
            </a:endParaRPr>
          </a:p>
          <a:p>
            <a:pPr marL="306131" indent="-306131" eaLnBrk="1" hangingPunct="1">
              <a:spcBef>
                <a:spcPct val="50000"/>
              </a:spcBef>
              <a:buClr>
                <a:srgbClr val="5C6BD3"/>
              </a:buClr>
              <a:buFont typeface="Arial" panose="020B0604020202020204" pitchFamily="34" charset="0"/>
              <a:buChar char="•"/>
            </a:pPr>
            <a:r>
              <a:rPr lang="nl-NL" sz="2500" dirty="0" smtClean="0">
                <a:solidFill>
                  <a:srgbClr val="232F84"/>
                </a:solidFill>
                <a:latin typeface="Verdana" pitchFamily="34" charset="0"/>
              </a:rPr>
              <a:t>Studie-uur</a:t>
            </a:r>
            <a:endParaRPr lang="nl-NL" sz="2500" dirty="0">
              <a:solidFill>
                <a:srgbClr val="232F84"/>
              </a:solidFill>
              <a:latin typeface="Verdana" pitchFamily="34" charset="0"/>
            </a:endParaRPr>
          </a:p>
          <a:p>
            <a:pPr eaLnBrk="1" hangingPunct="1">
              <a:spcBef>
                <a:spcPct val="50000"/>
              </a:spcBef>
              <a:buClr>
                <a:srgbClr val="5C6BD3"/>
              </a:buClr>
            </a:pPr>
            <a:endParaRPr lang="nl-NL" sz="2500" dirty="0">
              <a:solidFill>
                <a:srgbClr val="232F84"/>
              </a:solidFill>
              <a:latin typeface="Verdan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312" y="1069988"/>
            <a:ext cx="2763170" cy="135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0" y="11828"/>
            <a:ext cx="8532440"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A en B: enkele termen</a:t>
            </a:r>
            <a:endParaRPr lang="nl-BE" sz="3600" b="1" dirty="0">
              <a:solidFill>
                <a:srgbClr val="1D71B8"/>
              </a:solidFill>
              <a:latin typeface="Arial" panose="020B0604020202020204" pitchFamily="34" charset="0"/>
              <a:cs typeface="Arial" panose="020B0604020202020204" pitchFamily="34" charset="0"/>
            </a:endParaRPr>
          </a:p>
        </p:txBody>
      </p:sp>
      <p:pic>
        <p:nvPicPr>
          <p:cNvPr id="8" name="Google Shape;376;p46"/>
          <p:cNvPicPr preferRelativeResize="0"/>
          <p:nvPr/>
        </p:nvPicPr>
        <p:blipFill rotWithShape="1">
          <a:blip r:embed="rId4">
            <a:alphaModFix/>
          </a:blip>
          <a:srcRect/>
          <a:stretch/>
        </p:blipFill>
        <p:spPr>
          <a:xfrm>
            <a:off x="3211108" y="2571750"/>
            <a:ext cx="2664296" cy="1661353"/>
          </a:xfrm>
          <a:prstGeom prst="rect">
            <a:avLst/>
          </a:prstGeom>
          <a:noFill/>
          <a:ln>
            <a:noFill/>
          </a:ln>
        </p:spPr>
      </p:pic>
    </p:spTree>
    <p:extLst>
      <p:ext uri="{BB962C8B-B14F-4D97-AF65-F5344CB8AC3E}">
        <p14:creationId xmlns:p14="http://schemas.microsoft.com/office/powerpoint/2010/main" val="189728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outVertical)">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12325"/>
                                        </p:tgtEl>
                                        <p:attrNameLst>
                                          <p:attrName>style.visibility</p:attrName>
                                        </p:attrNameLst>
                                      </p:cBhvr>
                                      <p:to>
                                        <p:strVal val="visible"/>
                                      </p:to>
                                    </p:set>
                                    <p:animEffect transition="in" filter="barn(outVertical)">
                                      <p:cBhvr>
                                        <p:cTn id="17" dur="1000"/>
                                        <p:tgtEl>
                                          <p:spTgt spid="3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txBox="1">
            <a:spLocks/>
          </p:cNvSpPr>
          <p:nvPr/>
        </p:nvSpPr>
        <p:spPr>
          <a:xfrm>
            <a:off x="0" y="-7087"/>
            <a:ext cx="3419872" cy="735546"/>
          </a:xfrm>
          <a:prstGeom prst="rect">
            <a:avLst/>
          </a:prstGeom>
          <a:noFill/>
          <a:ln w="28575">
            <a:solidFill>
              <a:srgbClr val="1D71B8"/>
            </a:solidFill>
          </a:ln>
        </p:spPr>
        <p:txBody>
          <a:bodyPr vert="horz" lIns="81635" tIns="40817" rIns="81635" bIns="4081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a:solidFill>
                  <a:srgbClr val="1D71B8"/>
                </a:solidFill>
                <a:latin typeface="Arial" panose="020B0604020202020204" pitchFamily="34" charset="0"/>
                <a:cs typeface="Arial" panose="020B0604020202020204" pitchFamily="34" charset="0"/>
              </a:rPr>
              <a:t>het 2</a:t>
            </a:r>
            <a:r>
              <a:rPr lang="nl-BE" sz="3600" b="1" baseline="30000" dirty="0">
                <a:solidFill>
                  <a:srgbClr val="1D71B8"/>
                </a:solidFill>
                <a:latin typeface="Arial" panose="020B0604020202020204" pitchFamily="34" charset="0"/>
                <a:cs typeface="Arial" panose="020B0604020202020204" pitchFamily="34" charset="0"/>
              </a:rPr>
              <a:t>de</a:t>
            </a:r>
            <a:r>
              <a:rPr lang="nl-BE" sz="3600" b="1" dirty="0">
                <a:solidFill>
                  <a:srgbClr val="1D71B8"/>
                </a:solidFill>
                <a:latin typeface="Arial" panose="020B0604020202020204" pitchFamily="34" charset="0"/>
                <a:cs typeface="Arial" panose="020B0604020202020204" pitchFamily="34" charset="0"/>
              </a:rPr>
              <a:t> leerjaar</a:t>
            </a:r>
          </a:p>
        </p:txBody>
      </p:sp>
      <p:pic>
        <p:nvPicPr>
          <p:cNvPr id="15" name="Tijdelijke aanduiding voor inhoud 3"/>
          <p:cNvPicPr>
            <a:picLocks noGrp="1" noChangeAspect="1"/>
          </p:cNvPicPr>
          <p:nvPr>
            <p:ph idx="1"/>
          </p:nvPr>
        </p:nvPicPr>
        <p:blipFill>
          <a:blip r:embed="rId3"/>
          <a:stretch>
            <a:fillRect/>
          </a:stretch>
        </p:blipFill>
        <p:spPr>
          <a:xfrm>
            <a:off x="2003348" y="987574"/>
            <a:ext cx="6125353" cy="3672408"/>
          </a:xfrm>
          <a:prstGeom prst="rect">
            <a:avLst/>
          </a:prstGeom>
        </p:spPr>
      </p:pic>
    </p:spTree>
    <p:extLst>
      <p:ext uri="{BB962C8B-B14F-4D97-AF65-F5344CB8AC3E}">
        <p14:creationId xmlns:p14="http://schemas.microsoft.com/office/powerpoint/2010/main" val="177933340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txBox="1">
            <a:spLocks/>
          </p:cNvSpPr>
          <p:nvPr/>
        </p:nvSpPr>
        <p:spPr>
          <a:xfrm>
            <a:off x="0" y="-7087"/>
            <a:ext cx="3419872" cy="735546"/>
          </a:xfrm>
          <a:prstGeom prst="rect">
            <a:avLst/>
          </a:prstGeom>
          <a:noFill/>
          <a:ln w="28575">
            <a:solidFill>
              <a:srgbClr val="1D71B8"/>
            </a:solidFill>
          </a:ln>
        </p:spPr>
        <p:txBody>
          <a:bodyPr vert="horz" lIns="81635" tIns="40817" rIns="81635" bIns="4081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a:solidFill>
                  <a:srgbClr val="1D71B8"/>
                </a:solidFill>
                <a:latin typeface="Arial" panose="020B0604020202020204" pitchFamily="34" charset="0"/>
                <a:cs typeface="Arial" panose="020B0604020202020204" pitchFamily="34" charset="0"/>
              </a:rPr>
              <a:t>het 2</a:t>
            </a:r>
            <a:r>
              <a:rPr lang="nl-BE" sz="3600" b="1" baseline="30000" dirty="0">
                <a:solidFill>
                  <a:srgbClr val="1D71B8"/>
                </a:solidFill>
                <a:latin typeface="Arial" panose="020B0604020202020204" pitchFamily="34" charset="0"/>
                <a:cs typeface="Arial" panose="020B0604020202020204" pitchFamily="34" charset="0"/>
              </a:rPr>
              <a:t>de</a:t>
            </a:r>
            <a:r>
              <a:rPr lang="nl-BE" sz="3600" b="1" dirty="0">
                <a:solidFill>
                  <a:srgbClr val="1D71B8"/>
                </a:solidFill>
                <a:latin typeface="Arial" panose="020B0604020202020204" pitchFamily="34" charset="0"/>
                <a:cs typeface="Arial" panose="020B0604020202020204" pitchFamily="34" charset="0"/>
              </a:rPr>
              <a:t> leerjaar</a:t>
            </a:r>
          </a:p>
        </p:txBody>
      </p:sp>
      <p:grpSp>
        <p:nvGrpSpPr>
          <p:cNvPr id="5" name="Groep 4"/>
          <p:cNvGrpSpPr/>
          <p:nvPr/>
        </p:nvGrpSpPr>
        <p:grpSpPr>
          <a:xfrm>
            <a:off x="467544" y="1381549"/>
            <a:ext cx="8219017" cy="3079554"/>
            <a:chOff x="1259632" y="1381549"/>
            <a:chExt cx="7380643" cy="3079554"/>
          </a:xfrm>
        </p:grpSpPr>
        <p:grpSp>
          <p:nvGrpSpPr>
            <p:cNvPr id="4" name="Groep 3"/>
            <p:cNvGrpSpPr/>
            <p:nvPr/>
          </p:nvGrpSpPr>
          <p:grpSpPr>
            <a:xfrm>
              <a:off x="1259632" y="1381549"/>
              <a:ext cx="7380643" cy="2070299"/>
              <a:chOff x="2003808" y="2069236"/>
              <a:chExt cx="7380643" cy="2070299"/>
            </a:xfrm>
          </p:grpSpPr>
          <p:sp>
            <p:nvSpPr>
              <p:cNvPr id="19" name="Rechthoek: afgeronde hoeken 6">
                <a:extLst>
                  <a:ext uri="{FF2B5EF4-FFF2-40B4-BE49-F238E27FC236}">
                    <a16:creationId xmlns="" xmlns:a16="http://schemas.microsoft.com/office/drawing/2014/main" id="{9B5FEE10-83B1-4BFD-A336-C4D0703C2287}"/>
                  </a:ext>
                </a:extLst>
              </p:cNvPr>
              <p:cNvSpPr/>
              <p:nvPr/>
            </p:nvSpPr>
            <p:spPr>
              <a:xfrm>
                <a:off x="2619904" y="3257065"/>
                <a:ext cx="3138191" cy="882470"/>
              </a:xfrm>
              <a:prstGeom prst="round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nl-BE" sz="2400" dirty="0">
                    <a:solidFill>
                      <a:prstClr val="white"/>
                    </a:solidFill>
                  </a:rPr>
                  <a:t>Algemene vorming </a:t>
                </a:r>
                <a:br>
                  <a:rPr lang="nl-BE" sz="2400" dirty="0">
                    <a:solidFill>
                      <a:prstClr val="white"/>
                    </a:solidFill>
                  </a:rPr>
                </a:br>
                <a:r>
                  <a:rPr lang="nl-BE" sz="2400" dirty="0" smtClean="0">
                    <a:solidFill>
                      <a:prstClr val="white"/>
                    </a:solidFill>
                  </a:rPr>
                  <a:t>20 </a:t>
                </a:r>
                <a:r>
                  <a:rPr lang="nl-BE" sz="2400" dirty="0">
                    <a:solidFill>
                      <a:prstClr val="white"/>
                    </a:solidFill>
                  </a:rPr>
                  <a:t>lesuren</a:t>
                </a:r>
              </a:p>
            </p:txBody>
          </p:sp>
          <p:sp>
            <p:nvSpPr>
              <p:cNvPr id="21" name="Rechthoek: afgeronde hoeken 7">
                <a:extLst>
                  <a:ext uri="{FF2B5EF4-FFF2-40B4-BE49-F238E27FC236}">
                    <a16:creationId xmlns="" xmlns:a16="http://schemas.microsoft.com/office/drawing/2014/main" id="{60473D79-5282-4EFA-B124-454A38C043BD}"/>
                  </a:ext>
                </a:extLst>
              </p:cNvPr>
              <p:cNvSpPr/>
              <p:nvPr/>
            </p:nvSpPr>
            <p:spPr>
              <a:xfrm>
                <a:off x="2619904" y="2069236"/>
                <a:ext cx="4203286" cy="882470"/>
              </a:xfrm>
              <a:prstGeom prst="round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nl-BE" sz="2400" dirty="0">
                    <a:solidFill>
                      <a:prstClr val="white"/>
                    </a:solidFill>
                  </a:rPr>
                  <a:t>Algemene vorming </a:t>
                </a:r>
                <a:br>
                  <a:rPr lang="nl-BE" sz="2400" dirty="0">
                    <a:solidFill>
                      <a:prstClr val="white"/>
                    </a:solidFill>
                  </a:rPr>
                </a:br>
                <a:r>
                  <a:rPr lang="nl-BE" sz="2400" dirty="0" smtClean="0">
                    <a:solidFill>
                      <a:prstClr val="white"/>
                    </a:solidFill>
                  </a:rPr>
                  <a:t>25 </a:t>
                </a:r>
                <a:r>
                  <a:rPr lang="nl-BE" sz="2400" dirty="0">
                    <a:solidFill>
                      <a:prstClr val="white"/>
                    </a:solidFill>
                  </a:rPr>
                  <a:t>lesuren</a:t>
                </a:r>
              </a:p>
            </p:txBody>
          </p:sp>
          <p:sp>
            <p:nvSpPr>
              <p:cNvPr id="23" name="Rechthoek: afgeronde hoeken 9">
                <a:extLst>
                  <a:ext uri="{FF2B5EF4-FFF2-40B4-BE49-F238E27FC236}">
                    <a16:creationId xmlns="" xmlns:a16="http://schemas.microsoft.com/office/drawing/2014/main" id="{9FFE7333-9D60-494F-9BBD-29914DBE6CDF}"/>
                  </a:ext>
                </a:extLst>
              </p:cNvPr>
              <p:cNvSpPr/>
              <p:nvPr/>
            </p:nvSpPr>
            <p:spPr>
              <a:xfrm>
                <a:off x="8017456" y="2087941"/>
                <a:ext cx="1366995" cy="882470"/>
              </a:xfrm>
              <a:prstGeom prst="roundRect">
                <a:avLst/>
              </a:prstGeom>
              <a:solidFill>
                <a:srgbClr val="19BECB"/>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nl-BE" sz="1600" dirty="0">
                    <a:solidFill>
                      <a:prstClr val="white"/>
                    </a:solidFill>
                  </a:rPr>
                  <a:t>Basis-optie</a:t>
                </a:r>
              </a:p>
              <a:p>
                <a:pPr algn="ctr" defTabSz="457200">
                  <a:defRPr/>
                </a:pPr>
                <a:r>
                  <a:rPr lang="nl-BE" sz="1600" dirty="0">
                    <a:solidFill>
                      <a:prstClr val="white"/>
                    </a:solidFill>
                  </a:rPr>
                  <a:t>5 lesuren</a:t>
                </a:r>
              </a:p>
            </p:txBody>
          </p:sp>
          <p:sp>
            <p:nvSpPr>
              <p:cNvPr id="24" name="Rechthoek: afgeronde hoeken 10">
                <a:extLst>
                  <a:ext uri="{FF2B5EF4-FFF2-40B4-BE49-F238E27FC236}">
                    <a16:creationId xmlns="" xmlns:a16="http://schemas.microsoft.com/office/drawing/2014/main" id="{B5A52405-9B4F-4627-A4EA-92B179917DDF}"/>
                  </a:ext>
                </a:extLst>
              </p:cNvPr>
              <p:cNvSpPr/>
              <p:nvPr/>
            </p:nvSpPr>
            <p:spPr>
              <a:xfrm>
                <a:off x="6957627" y="2087941"/>
                <a:ext cx="872852" cy="882470"/>
              </a:xfrm>
              <a:prstGeom prst="roundRect">
                <a:avLst/>
              </a:prstGeom>
              <a:solidFill>
                <a:srgbClr val="008D36"/>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nl-BE" sz="1100" dirty="0" err="1" smtClean="0">
                    <a:solidFill>
                      <a:prstClr val="white"/>
                    </a:solidFill>
                  </a:rPr>
                  <a:t>Differen-tiatie</a:t>
                </a:r>
                <a:endParaRPr lang="nl-BE" sz="1100" dirty="0">
                  <a:solidFill>
                    <a:prstClr val="white"/>
                  </a:solidFill>
                </a:endParaRPr>
              </a:p>
              <a:p>
                <a:pPr algn="ctr" defTabSz="457200">
                  <a:defRPr/>
                </a:pPr>
                <a:r>
                  <a:rPr lang="nl-BE" sz="1400" dirty="0" smtClean="0">
                    <a:solidFill>
                      <a:prstClr val="white"/>
                    </a:solidFill>
                  </a:rPr>
                  <a:t>2 </a:t>
                </a:r>
                <a:r>
                  <a:rPr lang="nl-BE" sz="1400" dirty="0">
                    <a:solidFill>
                      <a:prstClr val="white"/>
                    </a:solidFill>
                  </a:rPr>
                  <a:t>uren</a:t>
                </a:r>
              </a:p>
            </p:txBody>
          </p:sp>
          <p:sp>
            <p:nvSpPr>
              <p:cNvPr id="25" name="Rechthoek: afgeronde hoeken 11">
                <a:extLst>
                  <a:ext uri="{FF2B5EF4-FFF2-40B4-BE49-F238E27FC236}">
                    <a16:creationId xmlns="" xmlns:a16="http://schemas.microsoft.com/office/drawing/2014/main" id="{7FC7FAEE-7119-46ED-BEED-CC3D987346E0}"/>
                  </a:ext>
                </a:extLst>
              </p:cNvPr>
              <p:cNvSpPr/>
              <p:nvPr/>
            </p:nvSpPr>
            <p:spPr>
              <a:xfrm>
                <a:off x="5948243" y="3209194"/>
                <a:ext cx="872852" cy="882470"/>
              </a:xfrm>
              <a:prstGeom prst="roundRect">
                <a:avLst/>
              </a:prstGeom>
              <a:solidFill>
                <a:srgbClr val="008D36"/>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nl-BE" sz="1100" dirty="0" err="1">
                    <a:solidFill>
                      <a:prstClr val="white"/>
                    </a:solidFill>
                  </a:rPr>
                  <a:t>Differen-tiatie</a:t>
                </a:r>
                <a:endParaRPr lang="nl-BE" sz="1100" dirty="0">
                  <a:solidFill>
                    <a:prstClr val="white"/>
                  </a:solidFill>
                </a:endParaRPr>
              </a:p>
              <a:p>
                <a:pPr algn="ctr" defTabSz="457200">
                  <a:defRPr/>
                </a:pPr>
                <a:r>
                  <a:rPr lang="nl-BE" sz="1400" dirty="0">
                    <a:solidFill>
                      <a:prstClr val="white"/>
                    </a:solidFill>
                  </a:rPr>
                  <a:t>2 uren</a:t>
                </a:r>
              </a:p>
            </p:txBody>
          </p:sp>
          <p:sp>
            <p:nvSpPr>
              <p:cNvPr id="26" name="Rechthoek: afgeronde hoeken 12">
                <a:extLst>
                  <a:ext uri="{FF2B5EF4-FFF2-40B4-BE49-F238E27FC236}">
                    <a16:creationId xmlns="" xmlns:a16="http://schemas.microsoft.com/office/drawing/2014/main" id="{7CC39F9E-89D1-4A62-9BFE-A85A540C1373}"/>
                  </a:ext>
                </a:extLst>
              </p:cNvPr>
              <p:cNvSpPr/>
              <p:nvPr/>
            </p:nvSpPr>
            <p:spPr>
              <a:xfrm>
                <a:off x="7010796" y="3171212"/>
                <a:ext cx="2373655" cy="920452"/>
              </a:xfrm>
              <a:prstGeom prst="roundRect">
                <a:avLst/>
              </a:prstGeom>
              <a:solidFill>
                <a:srgbClr val="19BECB"/>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nl-BE" sz="2000" dirty="0">
                    <a:solidFill>
                      <a:prstClr val="white"/>
                    </a:solidFill>
                  </a:rPr>
                  <a:t>Basisoptie</a:t>
                </a:r>
              </a:p>
              <a:p>
                <a:pPr algn="ctr" defTabSz="457200">
                  <a:defRPr/>
                </a:pPr>
                <a:r>
                  <a:rPr lang="nl-BE" sz="2000" dirty="0">
                    <a:solidFill>
                      <a:prstClr val="white"/>
                    </a:solidFill>
                  </a:rPr>
                  <a:t>10 lesuren</a:t>
                </a:r>
              </a:p>
            </p:txBody>
          </p:sp>
          <p:sp>
            <p:nvSpPr>
              <p:cNvPr id="28" name="Tekstvak 27">
                <a:extLst>
                  <a:ext uri="{FF2B5EF4-FFF2-40B4-BE49-F238E27FC236}">
                    <a16:creationId xmlns="" xmlns:a16="http://schemas.microsoft.com/office/drawing/2014/main" id="{2AC3CBED-3368-493D-949A-C35B7636C09C}"/>
                  </a:ext>
                </a:extLst>
              </p:cNvPr>
              <p:cNvSpPr txBox="1"/>
              <p:nvPr/>
            </p:nvSpPr>
            <p:spPr>
              <a:xfrm>
                <a:off x="2003808" y="2315438"/>
                <a:ext cx="860700" cy="523220"/>
              </a:xfrm>
              <a:prstGeom prst="rect">
                <a:avLst/>
              </a:prstGeom>
              <a:noFill/>
            </p:spPr>
            <p:txBody>
              <a:bodyPr wrap="square" rtlCol="0">
                <a:spAutoFit/>
              </a:bodyPr>
              <a:lstStyle/>
              <a:p>
                <a:pPr defTabSz="457200">
                  <a:defRPr/>
                </a:pPr>
                <a:r>
                  <a:rPr lang="nl-BE" sz="2800" b="1" dirty="0">
                    <a:solidFill>
                      <a:srgbClr val="1D71B8"/>
                    </a:solidFill>
                    <a:latin typeface="Arial"/>
                  </a:rPr>
                  <a:t>2A</a:t>
                </a:r>
              </a:p>
            </p:txBody>
          </p:sp>
          <p:sp>
            <p:nvSpPr>
              <p:cNvPr id="29" name="Tekstvak 28">
                <a:extLst>
                  <a:ext uri="{FF2B5EF4-FFF2-40B4-BE49-F238E27FC236}">
                    <a16:creationId xmlns="" xmlns:a16="http://schemas.microsoft.com/office/drawing/2014/main" id="{06633B25-3393-475A-B4EA-D8BF8478CEE5}"/>
                  </a:ext>
                </a:extLst>
              </p:cNvPr>
              <p:cNvSpPr txBox="1"/>
              <p:nvPr/>
            </p:nvSpPr>
            <p:spPr>
              <a:xfrm>
                <a:off x="2003808" y="3436690"/>
                <a:ext cx="860700" cy="523220"/>
              </a:xfrm>
              <a:prstGeom prst="rect">
                <a:avLst/>
              </a:prstGeom>
              <a:noFill/>
            </p:spPr>
            <p:txBody>
              <a:bodyPr wrap="square" rtlCol="0">
                <a:spAutoFit/>
              </a:bodyPr>
              <a:lstStyle/>
              <a:p>
                <a:pPr defTabSz="457200">
                  <a:defRPr/>
                </a:pPr>
                <a:r>
                  <a:rPr lang="nl-BE" sz="2800" b="1" dirty="0">
                    <a:solidFill>
                      <a:srgbClr val="1D71B8"/>
                    </a:solidFill>
                    <a:latin typeface="Arial"/>
                  </a:rPr>
                  <a:t>2B</a:t>
                </a:r>
              </a:p>
            </p:txBody>
          </p:sp>
        </p:grpSp>
        <p:sp>
          <p:nvSpPr>
            <p:cNvPr id="30" name="Linkeraccolade 29">
              <a:extLst>
                <a:ext uri="{FF2B5EF4-FFF2-40B4-BE49-F238E27FC236}">
                  <a16:creationId xmlns="" xmlns:a16="http://schemas.microsoft.com/office/drawing/2014/main" id="{89CA05B1-B454-48A1-86B6-17B50B6FC7F7}"/>
                </a:ext>
              </a:extLst>
            </p:cNvPr>
            <p:cNvSpPr/>
            <p:nvPr/>
          </p:nvSpPr>
          <p:spPr>
            <a:xfrm rot="16200000">
              <a:off x="6824495" y="2024095"/>
              <a:ext cx="260015" cy="3371544"/>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defRPr/>
              </a:pPr>
              <a:endParaRPr lang="nl-BE">
                <a:solidFill>
                  <a:prstClr val="black"/>
                </a:solidFill>
                <a:latin typeface="Arial"/>
              </a:endParaRPr>
            </a:p>
          </p:txBody>
        </p:sp>
        <p:sp>
          <p:nvSpPr>
            <p:cNvPr id="31" name="Tekstvak 30">
              <a:extLst>
                <a:ext uri="{FF2B5EF4-FFF2-40B4-BE49-F238E27FC236}">
                  <a16:creationId xmlns="" xmlns:a16="http://schemas.microsoft.com/office/drawing/2014/main" id="{44578B32-6676-4B84-9970-E2D3DFB65054}"/>
                </a:ext>
              </a:extLst>
            </p:cNvPr>
            <p:cNvSpPr txBox="1"/>
            <p:nvPr/>
          </p:nvSpPr>
          <p:spPr>
            <a:xfrm>
              <a:off x="5610539" y="4083918"/>
              <a:ext cx="2622253" cy="377185"/>
            </a:xfrm>
            <a:prstGeom prst="rect">
              <a:avLst/>
            </a:prstGeom>
            <a:noFill/>
          </p:spPr>
          <p:txBody>
            <a:bodyPr wrap="square" rtlCol="0">
              <a:spAutoFit/>
            </a:bodyPr>
            <a:lstStyle/>
            <a:p>
              <a:pPr algn="ctr" defTabSz="457200">
                <a:defRPr/>
              </a:pPr>
              <a:r>
                <a:rPr lang="nl-BE" sz="2400" b="1" dirty="0">
                  <a:solidFill>
                    <a:srgbClr val="FF0000"/>
                  </a:solidFill>
                  <a:latin typeface="Arial"/>
                </a:rPr>
                <a:t>Keuzegedeelte</a:t>
              </a:r>
              <a:endParaRPr lang="nl-BE" b="1" dirty="0">
                <a:solidFill>
                  <a:srgbClr val="FF0000"/>
                </a:solidFill>
                <a:latin typeface="Arial"/>
              </a:endParaRPr>
            </a:p>
          </p:txBody>
        </p:sp>
      </p:grpSp>
    </p:spTree>
    <p:extLst>
      <p:ext uri="{BB962C8B-B14F-4D97-AF65-F5344CB8AC3E}">
        <p14:creationId xmlns:p14="http://schemas.microsoft.com/office/powerpoint/2010/main" val="1227897830"/>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0" y="-7087"/>
            <a:ext cx="7092280" cy="735546"/>
          </a:xfrm>
          <a:prstGeom prst="rect">
            <a:avLst/>
          </a:prstGeom>
          <a:noFill/>
          <a:ln w="28575">
            <a:solidFill>
              <a:srgbClr val="1D71B8"/>
            </a:solidFill>
          </a:ln>
        </p:spPr>
        <p:txBody>
          <a:bodyPr vert="horz" lIns="81635" tIns="40817" rIns="81635" bIns="4081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a:solidFill>
                  <a:srgbClr val="1D71B8"/>
                </a:solidFill>
                <a:latin typeface="Arial" panose="020B0604020202020204" pitchFamily="34" charset="0"/>
                <a:cs typeface="Arial" panose="020B0604020202020204" pitchFamily="34" charset="0"/>
              </a:rPr>
              <a:t>het 2</a:t>
            </a:r>
            <a:r>
              <a:rPr lang="nl-BE" sz="3600" b="1" baseline="30000" dirty="0">
                <a:solidFill>
                  <a:srgbClr val="1D71B8"/>
                </a:solidFill>
                <a:latin typeface="Arial" panose="020B0604020202020204" pitchFamily="34" charset="0"/>
                <a:cs typeface="Arial" panose="020B0604020202020204" pitchFamily="34" charset="0"/>
              </a:rPr>
              <a:t>de</a:t>
            </a:r>
            <a:r>
              <a:rPr lang="nl-BE" sz="3600" b="1" dirty="0">
                <a:solidFill>
                  <a:srgbClr val="1D71B8"/>
                </a:solidFill>
                <a:latin typeface="Arial" panose="020B0604020202020204" pitchFamily="34" charset="0"/>
                <a:cs typeface="Arial" panose="020B0604020202020204" pitchFamily="34" charset="0"/>
              </a:rPr>
              <a:t> </a:t>
            </a:r>
            <a:r>
              <a:rPr lang="nl-BE" sz="3600" b="1" dirty="0" smtClean="0">
                <a:solidFill>
                  <a:srgbClr val="1D71B8"/>
                </a:solidFill>
                <a:latin typeface="Arial" panose="020B0604020202020204" pitchFamily="34" charset="0"/>
                <a:cs typeface="Arial" panose="020B0604020202020204" pitchFamily="34" charset="0"/>
              </a:rPr>
              <a:t>leerjaar A : basisopties</a:t>
            </a:r>
            <a:endParaRPr lang="nl-BE" sz="3600" b="1" dirty="0">
              <a:solidFill>
                <a:srgbClr val="1D71B8"/>
              </a:solidFill>
              <a:latin typeface="Arial" panose="020B0604020202020204" pitchFamily="34" charset="0"/>
              <a:cs typeface="Arial" panose="020B0604020202020204" pitchFamily="34" charset="0"/>
            </a:endParaRPr>
          </a:p>
        </p:txBody>
      </p:sp>
      <p:grpSp>
        <p:nvGrpSpPr>
          <p:cNvPr id="45" name="Groep 44"/>
          <p:cNvGrpSpPr/>
          <p:nvPr/>
        </p:nvGrpSpPr>
        <p:grpSpPr>
          <a:xfrm>
            <a:off x="971600" y="837010"/>
            <a:ext cx="3471101" cy="4201738"/>
            <a:chOff x="631242" y="854140"/>
            <a:chExt cx="3471101" cy="4201738"/>
          </a:xfrm>
        </p:grpSpPr>
        <p:grpSp>
          <p:nvGrpSpPr>
            <p:cNvPr id="21" name="Groep 20"/>
            <p:cNvGrpSpPr/>
            <p:nvPr/>
          </p:nvGrpSpPr>
          <p:grpSpPr>
            <a:xfrm>
              <a:off x="631242" y="854140"/>
              <a:ext cx="3240000" cy="432000"/>
              <a:chOff x="0" y="498541"/>
              <a:chExt cx="3888432" cy="503685"/>
            </a:xfrm>
          </p:grpSpPr>
          <p:sp>
            <p:nvSpPr>
              <p:cNvPr id="22" name="Afgeronde rechthoek 21"/>
              <p:cNvSpPr/>
              <p:nvPr/>
            </p:nvSpPr>
            <p:spPr>
              <a:xfrm>
                <a:off x="0" y="498541"/>
                <a:ext cx="3888432" cy="503685"/>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Afgeronde rechthoek 4"/>
              <p:cNvSpPr/>
              <p:nvPr/>
            </p:nvSpPr>
            <p:spPr>
              <a:xfrm>
                <a:off x="24588" y="544942"/>
                <a:ext cx="3839256" cy="4108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solidFill>
                      <a:schemeClr val="bg1"/>
                    </a:solidFill>
                  </a:rPr>
                  <a:t>Klassieke talen (Grieks en Latijn)</a:t>
                </a:r>
              </a:p>
            </p:txBody>
          </p:sp>
        </p:grpSp>
        <p:grpSp>
          <p:nvGrpSpPr>
            <p:cNvPr id="27" name="Groep 26"/>
            <p:cNvGrpSpPr/>
            <p:nvPr/>
          </p:nvGrpSpPr>
          <p:grpSpPr>
            <a:xfrm>
              <a:off x="651730" y="1711009"/>
              <a:ext cx="3240000" cy="432000"/>
              <a:chOff x="0" y="1556469"/>
              <a:chExt cx="3888432" cy="503685"/>
            </a:xfrm>
          </p:grpSpPr>
          <p:sp>
            <p:nvSpPr>
              <p:cNvPr id="28" name="Afgeronde rechthoek 27"/>
              <p:cNvSpPr/>
              <p:nvPr/>
            </p:nvSpPr>
            <p:spPr>
              <a:xfrm>
                <a:off x="0" y="1556469"/>
                <a:ext cx="3888432" cy="503685"/>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Afgeronde rechthoek 4"/>
              <p:cNvSpPr/>
              <p:nvPr/>
            </p:nvSpPr>
            <p:spPr>
              <a:xfrm>
                <a:off x="24588" y="1581057"/>
                <a:ext cx="3839256"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t>Moderne talen &amp; wetenschappen</a:t>
                </a:r>
              </a:p>
            </p:txBody>
          </p:sp>
        </p:grpSp>
        <p:grpSp>
          <p:nvGrpSpPr>
            <p:cNvPr id="30" name="Groep 29"/>
            <p:cNvGrpSpPr/>
            <p:nvPr/>
          </p:nvGrpSpPr>
          <p:grpSpPr>
            <a:xfrm>
              <a:off x="661855" y="2271410"/>
              <a:ext cx="3240000" cy="432000"/>
              <a:chOff x="0" y="2120634"/>
              <a:chExt cx="3888432" cy="503685"/>
            </a:xfrm>
          </p:grpSpPr>
          <p:sp>
            <p:nvSpPr>
              <p:cNvPr id="31" name="Afgeronde rechthoek 30"/>
              <p:cNvSpPr/>
              <p:nvPr/>
            </p:nvSpPr>
            <p:spPr>
              <a:xfrm>
                <a:off x="0" y="2120634"/>
                <a:ext cx="3888432" cy="503685"/>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Afgeronde rechthoek 4"/>
              <p:cNvSpPr/>
              <p:nvPr/>
            </p:nvSpPr>
            <p:spPr>
              <a:xfrm>
                <a:off x="24588" y="2145222"/>
                <a:ext cx="3839256"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t>STEM-wetenschappen</a:t>
                </a:r>
              </a:p>
            </p:txBody>
          </p:sp>
        </p:grpSp>
        <p:grpSp>
          <p:nvGrpSpPr>
            <p:cNvPr id="33" name="Groep 32"/>
            <p:cNvGrpSpPr/>
            <p:nvPr/>
          </p:nvGrpSpPr>
          <p:grpSpPr>
            <a:xfrm>
              <a:off x="651730" y="3159661"/>
              <a:ext cx="3240000" cy="432000"/>
              <a:chOff x="0" y="3178561"/>
              <a:chExt cx="3888432" cy="503685"/>
            </a:xfrm>
          </p:grpSpPr>
          <p:sp>
            <p:nvSpPr>
              <p:cNvPr id="34" name="Afgeronde rechthoek 33"/>
              <p:cNvSpPr/>
              <p:nvPr/>
            </p:nvSpPr>
            <p:spPr>
              <a:xfrm>
                <a:off x="0" y="3178561"/>
                <a:ext cx="3888432" cy="503685"/>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Afgeronde rechthoek 4"/>
              <p:cNvSpPr/>
              <p:nvPr/>
            </p:nvSpPr>
            <p:spPr>
              <a:xfrm>
                <a:off x="24588" y="3203149"/>
                <a:ext cx="3839256"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t>STEM-technieken</a:t>
                </a:r>
              </a:p>
            </p:txBody>
          </p:sp>
        </p:grpSp>
        <p:grpSp>
          <p:nvGrpSpPr>
            <p:cNvPr id="36" name="Groep 35"/>
            <p:cNvGrpSpPr/>
            <p:nvPr/>
          </p:nvGrpSpPr>
          <p:grpSpPr>
            <a:xfrm>
              <a:off x="670741" y="1286140"/>
              <a:ext cx="3420000" cy="468000"/>
              <a:chOff x="0" y="1002226"/>
              <a:chExt cx="3888432" cy="554242"/>
            </a:xfrm>
          </p:grpSpPr>
          <p:sp>
            <p:nvSpPr>
              <p:cNvPr id="37" name="Rechthoek 36"/>
              <p:cNvSpPr/>
              <p:nvPr/>
            </p:nvSpPr>
            <p:spPr>
              <a:xfrm>
                <a:off x="0" y="1002226"/>
                <a:ext cx="3888432" cy="5542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8" name="Rechthoek 37"/>
              <p:cNvSpPr/>
              <p:nvPr/>
            </p:nvSpPr>
            <p:spPr>
              <a:xfrm>
                <a:off x="0" y="1002226"/>
                <a:ext cx="3888432" cy="4689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4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nl-NL" sz="1200" kern="1200" dirty="0">
                    <a:solidFill>
                      <a:srgbClr val="1D71B8"/>
                    </a:solidFill>
                  </a:rPr>
                  <a:t>Latijn</a:t>
                </a:r>
              </a:p>
              <a:p>
                <a:pPr marL="171450" lvl="1" indent="-171450" algn="l" defTabSz="711200">
                  <a:lnSpc>
                    <a:spcPct val="90000"/>
                  </a:lnSpc>
                  <a:spcBef>
                    <a:spcPct val="0"/>
                  </a:spcBef>
                  <a:spcAft>
                    <a:spcPct val="20000"/>
                  </a:spcAft>
                  <a:buChar char="••"/>
                </a:pPr>
                <a:r>
                  <a:rPr lang="nl-NL" sz="1200" kern="1200" dirty="0">
                    <a:solidFill>
                      <a:srgbClr val="1D71B8"/>
                    </a:solidFill>
                  </a:rPr>
                  <a:t>Grieks-Latijn</a:t>
                </a:r>
              </a:p>
            </p:txBody>
          </p:sp>
        </p:grpSp>
        <p:grpSp>
          <p:nvGrpSpPr>
            <p:cNvPr id="39" name="Groep 38"/>
            <p:cNvGrpSpPr/>
            <p:nvPr/>
          </p:nvGrpSpPr>
          <p:grpSpPr>
            <a:xfrm>
              <a:off x="651730" y="2721879"/>
              <a:ext cx="3240000" cy="432000"/>
              <a:chOff x="0" y="2624319"/>
              <a:chExt cx="3888432" cy="554242"/>
            </a:xfrm>
          </p:grpSpPr>
          <p:sp>
            <p:nvSpPr>
              <p:cNvPr id="40" name="Rechthoek 39"/>
              <p:cNvSpPr/>
              <p:nvPr/>
            </p:nvSpPr>
            <p:spPr>
              <a:xfrm>
                <a:off x="0" y="2624319"/>
                <a:ext cx="3888432" cy="5542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hthoek 40"/>
              <p:cNvSpPr/>
              <p:nvPr/>
            </p:nvSpPr>
            <p:spPr>
              <a:xfrm>
                <a:off x="0" y="2624319"/>
                <a:ext cx="3888432" cy="5542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4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nl-NL" sz="1200" kern="1200" dirty="0">
                    <a:solidFill>
                      <a:srgbClr val="1D71B8"/>
                    </a:solidFill>
                  </a:rPr>
                  <a:t>Industriële wetenschappen</a:t>
                </a:r>
              </a:p>
              <a:p>
                <a:pPr marL="171450" lvl="1" indent="-171450" algn="l" defTabSz="711200">
                  <a:lnSpc>
                    <a:spcPct val="90000"/>
                  </a:lnSpc>
                  <a:spcBef>
                    <a:spcPct val="0"/>
                  </a:spcBef>
                  <a:spcAft>
                    <a:spcPct val="20000"/>
                  </a:spcAft>
                  <a:buChar char="••"/>
                </a:pPr>
                <a:r>
                  <a:rPr lang="nl-NL" sz="1200" kern="1200" dirty="0">
                    <a:solidFill>
                      <a:srgbClr val="1D71B8"/>
                    </a:solidFill>
                  </a:rPr>
                  <a:t>Techniek-wetenschappen</a:t>
                </a:r>
              </a:p>
            </p:txBody>
          </p:sp>
        </p:grpSp>
        <p:grpSp>
          <p:nvGrpSpPr>
            <p:cNvPr id="42" name="Groep 41"/>
            <p:cNvGrpSpPr/>
            <p:nvPr/>
          </p:nvGrpSpPr>
          <p:grpSpPr>
            <a:xfrm>
              <a:off x="682343" y="3723878"/>
              <a:ext cx="3420000" cy="1332000"/>
              <a:chOff x="0" y="3682246"/>
              <a:chExt cx="3888432" cy="1651860"/>
            </a:xfrm>
          </p:grpSpPr>
          <p:sp>
            <p:nvSpPr>
              <p:cNvPr id="43" name="Rechthoek 42"/>
              <p:cNvSpPr/>
              <p:nvPr/>
            </p:nvSpPr>
            <p:spPr>
              <a:xfrm>
                <a:off x="0" y="3682246"/>
                <a:ext cx="3888432" cy="16518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hthoek 43"/>
              <p:cNvSpPr/>
              <p:nvPr/>
            </p:nvSpPr>
            <p:spPr>
              <a:xfrm>
                <a:off x="0" y="3682246"/>
                <a:ext cx="3888432" cy="16518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4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nl-NL" sz="1200" kern="1200" dirty="0">
                    <a:solidFill>
                      <a:srgbClr val="1D71B8"/>
                    </a:solidFill>
                  </a:rPr>
                  <a:t>Mechanica-elektriciteit</a:t>
                </a:r>
              </a:p>
              <a:p>
                <a:pPr marL="171450" lvl="1" indent="-171450" algn="l" defTabSz="711200">
                  <a:lnSpc>
                    <a:spcPct val="90000"/>
                  </a:lnSpc>
                  <a:spcBef>
                    <a:spcPct val="0"/>
                  </a:spcBef>
                  <a:spcAft>
                    <a:spcPct val="20000"/>
                  </a:spcAft>
                  <a:buChar char="••"/>
                </a:pPr>
                <a:r>
                  <a:rPr lang="nl-NL" sz="1200" kern="1200" dirty="0">
                    <a:solidFill>
                      <a:srgbClr val="1D71B8"/>
                    </a:solidFill>
                  </a:rPr>
                  <a:t>Agro- en biotechnieken</a:t>
                </a:r>
              </a:p>
              <a:p>
                <a:pPr marL="171450" lvl="1" indent="-171450" algn="l" defTabSz="711200">
                  <a:lnSpc>
                    <a:spcPct val="90000"/>
                  </a:lnSpc>
                  <a:spcBef>
                    <a:spcPct val="0"/>
                  </a:spcBef>
                  <a:spcAft>
                    <a:spcPct val="20000"/>
                  </a:spcAft>
                  <a:buChar char="••"/>
                </a:pPr>
                <a:r>
                  <a:rPr lang="nl-NL" sz="1200" kern="1200" dirty="0">
                    <a:solidFill>
                      <a:srgbClr val="1D71B8"/>
                    </a:solidFill>
                  </a:rPr>
                  <a:t>Bouw- en houttechnieken</a:t>
                </a:r>
              </a:p>
              <a:p>
                <a:pPr marL="171450" lvl="1" indent="-171450" algn="l" defTabSz="711200">
                  <a:lnSpc>
                    <a:spcPct val="90000"/>
                  </a:lnSpc>
                  <a:spcBef>
                    <a:spcPct val="0"/>
                  </a:spcBef>
                  <a:spcAft>
                    <a:spcPct val="20000"/>
                  </a:spcAft>
                  <a:buChar char="••"/>
                </a:pPr>
                <a:r>
                  <a:rPr lang="nl-NL" sz="1200" kern="1200" dirty="0">
                    <a:solidFill>
                      <a:srgbClr val="1D71B8"/>
                    </a:solidFill>
                  </a:rPr>
                  <a:t>Grafische communicatie en media</a:t>
                </a:r>
              </a:p>
              <a:p>
                <a:pPr marL="171450" lvl="1" indent="-171450" algn="l" defTabSz="711200">
                  <a:lnSpc>
                    <a:spcPct val="90000"/>
                  </a:lnSpc>
                  <a:spcBef>
                    <a:spcPct val="0"/>
                  </a:spcBef>
                  <a:spcAft>
                    <a:spcPct val="20000"/>
                  </a:spcAft>
                  <a:buChar char="••"/>
                </a:pPr>
                <a:r>
                  <a:rPr lang="nl-NL" sz="1200" kern="1200" dirty="0">
                    <a:solidFill>
                      <a:srgbClr val="1D71B8"/>
                    </a:solidFill>
                  </a:rPr>
                  <a:t>Maritieme technieken</a:t>
                </a:r>
                <a:r>
                  <a:rPr lang="nl-NL" sz="1200" kern="1200" baseline="0" dirty="0">
                    <a:solidFill>
                      <a:srgbClr val="1D71B8"/>
                    </a:solidFill>
                  </a:rPr>
                  <a:t>*</a:t>
                </a:r>
                <a:endParaRPr lang="nl-NL" sz="1200" kern="1200" dirty="0">
                  <a:solidFill>
                    <a:srgbClr val="1D71B8"/>
                  </a:solidFill>
                </a:endParaRPr>
              </a:p>
              <a:p>
                <a:pPr marL="171450" lvl="1" indent="-171450" algn="l" defTabSz="711200">
                  <a:lnSpc>
                    <a:spcPct val="90000"/>
                  </a:lnSpc>
                  <a:spcBef>
                    <a:spcPct val="0"/>
                  </a:spcBef>
                  <a:spcAft>
                    <a:spcPct val="20000"/>
                  </a:spcAft>
                  <a:buChar char="••"/>
                </a:pPr>
                <a:r>
                  <a:rPr lang="nl-NL" sz="1200" kern="1200" dirty="0" smtClean="0">
                    <a:solidFill>
                      <a:srgbClr val="1D71B8"/>
                    </a:solidFill>
                  </a:rPr>
                  <a:t>Textiel	</a:t>
                </a:r>
                <a:r>
                  <a:rPr lang="nl-NL" sz="1200" kern="1200" baseline="0" dirty="0" smtClean="0">
                    <a:solidFill>
                      <a:srgbClr val="1D71B8"/>
                    </a:solidFill>
                  </a:rPr>
                  <a:t>*</a:t>
                </a:r>
                <a:r>
                  <a:rPr lang="nl-NL" sz="1200" kern="1200" dirty="0">
                    <a:solidFill>
                      <a:srgbClr val="1D71B8"/>
                    </a:solidFill>
                  </a:rPr>
                  <a:t>				</a:t>
                </a:r>
              </a:p>
            </p:txBody>
          </p:sp>
        </p:grpSp>
      </p:grpSp>
      <p:grpSp>
        <p:nvGrpSpPr>
          <p:cNvPr id="53" name="Groep 52"/>
          <p:cNvGrpSpPr/>
          <p:nvPr/>
        </p:nvGrpSpPr>
        <p:grpSpPr>
          <a:xfrm>
            <a:off x="5016417" y="1906883"/>
            <a:ext cx="3240000" cy="432000"/>
            <a:chOff x="0" y="1381451"/>
            <a:chExt cx="3672408" cy="542880"/>
          </a:xfrm>
        </p:grpSpPr>
        <p:sp>
          <p:nvSpPr>
            <p:cNvPr id="54" name="Afgeronde rechthoek 53"/>
            <p:cNvSpPr/>
            <p:nvPr/>
          </p:nvSpPr>
          <p:spPr>
            <a:xfrm>
              <a:off x="0" y="1381451"/>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Afgeronde rechthoek 4"/>
            <p:cNvSpPr/>
            <p:nvPr/>
          </p:nvSpPr>
          <p:spPr>
            <a:xfrm>
              <a:off x="26501" y="1407952"/>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dirty="0"/>
                <a:t>Voeding &amp; horeca</a:t>
              </a:r>
            </a:p>
          </p:txBody>
        </p:sp>
      </p:grpSp>
      <p:grpSp>
        <p:nvGrpSpPr>
          <p:cNvPr id="56" name="Groep 55"/>
          <p:cNvGrpSpPr/>
          <p:nvPr/>
        </p:nvGrpSpPr>
        <p:grpSpPr>
          <a:xfrm>
            <a:off x="5016417" y="2440112"/>
            <a:ext cx="3240000" cy="432000"/>
            <a:chOff x="0" y="1957405"/>
            <a:chExt cx="3672408" cy="542880"/>
          </a:xfrm>
        </p:grpSpPr>
        <p:sp>
          <p:nvSpPr>
            <p:cNvPr id="57" name="Afgeronde rechthoek 56"/>
            <p:cNvSpPr/>
            <p:nvPr/>
          </p:nvSpPr>
          <p:spPr>
            <a:xfrm>
              <a:off x="0" y="1957405"/>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Afgeronde rechthoek 4"/>
            <p:cNvSpPr/>
            <p:nvPr/>
          </p:nvSpPr>
          <p:spPr>
            <a:xfrm>
              <a:off x="26501" y="1983906"/>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a:t>Sport</a:t>
              </a:r>
            </a:p>
          </p:txBody>
        </p:sp>
      </p:grpSp>
      <p:grpSp>
        <p:nvGrpSpPr>
          <p:cNvPr id="59" name="Groep 58"/>
          <p:cNvGrpSpPr/>
          <p:nvPr/>
        </p:nvGrpSpPr>
        <p:grpSpPr>
          <a:xfrm>
            <a:off x="5037004" y="2987084"/>
            <a:ext cx="3240000" cy="432000"/>
            <a:chOff x="0" y="2583805"/>
            <a:chExt cx="3672408" cy="542880"/>
          </a:xfrm>
        </p:grpSpPr>
        <p:sp>
          <p:nvSpPr>
            <p:cNvPr id="60" name="Afgeronde rechthoek 59"/>
            <p:cNvSpPr/>
            <p:nvPr/>
          </p:nvSpPr>
          <p:spPr>
            <a:xfrm>
              <a:off x="0" y="2583805"/>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Afgeronde rechthoek 4"/>
            <p:cNvSpPr/>
            <p:nvPr/>
          </p:nvSpPr>
          <p:spPr>
            <a:xfrm>
              <a:off x="26501" y="2610306"/>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a:t>Kunst &amp; </a:t>
              </a:r>
              <a:r>
                <a:rPr lang="nl-NL" sz="1600" kern="1200" baseline="0">
                  <a:solidFill>
                    <a:schemeClr val="bg1"/>
                  </a:solidFill>
                </a:rPr>
                <a:t>creatie*</a:t>
              </a:r>
            </a:p>
          </p:txBody>
        </p:sp>
      </p:grpSp>
      <p:grpSp>
        <p:nvGrpSpPr>
          <p:cNvPr id="65" name="Groep 64"/>
          <p:cNvGrpSpPr/>
          <p:nvPr/>
        </p:nvGrpSpPr>
        <p:grpSpPr>
          <a:xfrm>
            <a:off x="5016417" y="4033022"/>
            <a:ext cx="3240000" cy="432000"/>
            <a:chOff x="0" y="3937090"/>
            <a:chExt cx="3672408" cy="542880"/>
          </a:xfrm>
        </p:grpSpPr>
        <p:sp>
          <p:nvSpPr>
            <p:cNvPr id="66" name="Afgeronde rechthoek 65"/>
            <p:cNvSpPr/>
            <p:nvPr/>
          </p:nvSpPr>
          <p:spPr>
            <a:xfrm>
              <a:off x="0" y="3937090"/>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7" name="Afgeronde rechthoek 4"/>
            <p:cNvSpPr/>
            <p:nvPr/>
          </p:nvSpPr>
          <p:spPr>
            <a:xfrm>
              <a:off x="26501" y="3963591"/>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dirty="0"/>
                <a:t>Steiner </a:t>
              </a:r>
            </a:p>
          </p:txBody>
        </p:sp>
      </p:grpSp>
      <p:grpSp>
        <p:nvGrpSpPr>
          <p:cNvPr id="68" name="Groep 67"/>
          <p:cNvGrpSpPr/>
          <p:nvPr/>
        </p:nvGrpSpPr>
        <p:grpSpPr>
          <a:xfrm>
            <a:off x="5037004" y="4530319"/>
            <a:ext cx="3240000" cy="432000"/>
            <a:chOff x="0" y="4563490"/>
            <a:chExt cx="3672408" cy="542880"/>
          </a:xfrm>
        </p:grpSpPr>
        <p:sp>
          <p:nvSpPr>
            <p:cNvPr id="69" name="Afgeronde rechthoek 68"/>
            <p:cNvSpPr/>
            <p:nvPr/>
          </p:nvSpPr>
          <p:spPr>
            <a:xfrm>
              <a:off x="0" y="4563490"/>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0" name="Afgeronde rechthoek 4"/>
            <p:cNvSpPr/>
            <p:nvPr/>
          </p:nvSpPr>
          <p:spPr>
            <a:xfrm>
              <a:off x="26501" y="4589991"/>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err="1"/>
                <a:t>Yeshiva</a:t>
              </a:r>
              <a:endParaRPr lang="nl-NL" sz="1600" kern="1200" baseline="0"/>
            </a:p>
          </p:txBody>
        </p:sp>
      </p:grpSp>
      <p:grpSp>
        <p:nvGrpSpPr>
          <p:cNvPr id="89" name="Groep 88"/>
          <p:cNvGrpSpPr/>
          <p:nvPr/>
        </p:nvGrpSpPr>
        <p:grpSpPr>
          <a:xfrm>
            <a:off x="5016417" y="811162"/>
            <a:ext cx="3260587" cy="4130068"/>
            <a:chOff x="5016417" y="811162"/>
            <a:chExt cx="3260587" cy="4130068"/>
          </a:xfrm>
        </p:grpSpPr>
        <p:grpSp>
          <p:nvGrpSpPr>
            <p:cNvPr id="47" name="Groep 46"/>
            <p:cNvGrpSpPr/>
            <p:nvPr/>
          </p:nvGrpSpPr>
          <p:grpSpPr>
            <a:xfrm>
              <a:off x="5016417" y="811162"/>
              <a:ext cx="3240000" cy="432000"/>
              <a:chOff x="0" y="78205"/>
              <a:chExt cx="3672408" cy="542880"/>
            </a:xfrm>
          </p:grpSpPr>
          <p:sp>
            <p:nvSpPr>
              <p:cNvPr id="48" name="Afgeronde rechthoek 47"/>
              <p:cNvSpPr/>
              <p:nvPr/>
            </p:nvSpPr>
            <p:spPr>
              <a:xfrm>
                <a:off x="0" y="78205"/>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9" name="Afgeronde rechthoek 4"/>
              <p:cNvSpPr/>
              <p:nvPr/>
            </p:nvSpPr>
            <p:spPr>
              <a:xfrm>
                <a:off x="26501" y="104706"/>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t>Maatschappij &amp; welzijn</a:t>
                </a:r>
              </a:p>
            </p:txBody>
          </p:sp>
        </p:grpSp>
        <p:grpSp>
          <p:nvGrpSpPr>
            <p:cNvPr id="50" name="Groep 49"/>
            <p:cNvGrpSpPr/>
            <p:nvPr/>
          </p:nvGrpSpPr>
          <p:grpSpPr>
            <a:xfrm>
              <a:off x="5016417" y="1358096"/>
              <a:ext cx="3240000" cy="432000"/>
              <a:chOff x="0" y="704605"/>
              <a:chExt cx="3672408" cy="542880"/>
            </a:xfrm>
          </p:grpSpPr>
          <p:sp>
            <p:nvSpPr>
              <p:cNvPr id="51" name="Afgeronde rechthoek 50"/>
              <p:cNvSpPr/>
              <p:nvPr/>
            </p:nvSpPr>
            <p:spPr>
              <a:xfrm>
                <a:off x="0" y="704605"/>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Afgeronde rechthoek 4"/>
              <p:cNvSpPr/>
              <p:nvPr/>
            </p:nvSpPr>
            <p:spPr>
              <a:xfrm>
                <a:off x="26501" y="731106"/>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dirty="0"/>
                  <a:t>Economie &amp; organisatie</a:t>
                </a:r>
              </a:p>
            </p:txBody>
          </p:sp>
        </p:grpSp>
        <p:grpSp>
          <p:nvGrpSpPr>
            <p:cNvPr id="71" name="Groep 70"/>
            <p:cNvGrpSpPr/>
            <p:nvPr/>
          </p:nvGrpSpPr>
          <p:grpSpPr>
            <a:xfrm>
              <a:off x="5016417" y="1885794"/>
              <a:ext cx="3240000" cy="432000"/>
              <a:chOff x="0" y="1381451"/>
              <a:chExt cx="3672408" cy="542880"/>
            </a:xfrm>
          </p:grpSpPr>
          <p:sp>
            <p:nvSpPr>
              <p:cNvPr id="72" name="Afgeronde rechthoek 71"/>
              <p:cNvSpPr/>
              <p:nvPr/>
            </p:nvSpPr>
            <p:spPr>
              <a:xfrm>
                <a:off x="0" y="1381451"/>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Afgeronde rechthoek 4"/>
              <p:cNvSpPr/>
              <p:nvPr/>
            </p:nvSpPr>
            <p:spPr>
              <a:xfrm>
                <a:off x="26501" y="1407952"/>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dirty="0"/>
                  <a:t>Voeding &amp; horeca</a:t>
                </a:r>
              </a:p>
            </p:txBody>
          </p:sp>
        </p:grpSp>
        <p:grpSp>
          <p:nvGrpSpPr>
            <p:cNvPr id="74" name="Groep 73"/>
            <p:cNvGrpSpPr/>
            <p:nvPr/>
          </p:nvGrpSpPr>
          <p:grpSpPr>
            <a:xfrm>
              <a:off x="5016417" y="2419023"/>
              <a:ext cx="3240000" cy="432000"/>
              <a:chOff x="0" y="1957405"/>
              <a:chExt cx="3672408" cy="542880"/>
            </a:xfrm>
          </p:grpSpPr>
          <p:sp>
            <p:nvSpPr>
              <p:cNvPr id="75" name="Afgeronde rechthoek 74"/>
              <p:cNvSpPr/>
              <p:nvPr/>
            </p:nvSpPr>
            <p:spPr>
              <a:xfrm>
                <a:off x="0" y="1957405"/>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6" name="Afgeronde rechthoek 4"/>
              <p:cNvSpPr/>
              <p:nvPr/>
            </p:nvSpPr>
            <p:spPr>
              <a:xfrm>
                <a:off x="26501" y="1983906"/>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a:t>Sport</a:t>
                </a:r>
              </a:p>
            </p:txBody>
          </p:sp>
        </p:grpSp>
        <p:grpSp>
          <p:nvGrpSpPr>
            <p:cNvPr id="77" name="Groep 76"/>
            <p:cNvGrpSpPr/>
            <p:nvPr/>
          </p:nvGrpSpPr>
          <p:grpSpPr>
            <a:xfrm>
              <a:off x="5037004" y="2965995"/>
              <a:ext cx="3240000" cy="432000"/>
              <a:chOff x="0" y="2583805"/>
              <a:chExt cx="3672408" cy="542880"/>
            </a:xfrm>
          </p:grpSpPr>
          <p:sp>
            <p:nvSpPr>
              <p:cNvPr id="78" name="Afgeronde rechthoek 77"/>
              <p:cNvSpPr/>
              <p:nvPr/>
            </p:nvSpPr>
            <p:spPr>
              <a:xfrm>
                <a:off x="0" y="2583805"/>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9" name="Afgeronde rechthoek 4"/>
              <p:cNvSpPr/>
              <p:nvPr/>
            </p:nvSpPr>
            <p:spPr>
              <a:xfrm>
                <a:off x="26501" y="2610306"/>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dirty="0"/>
                  <a:t>Kunst &amp; </a:t>
                </a:r>
                <a:r>
                  <a:rPr lang="nl-NL" sz="1600" kern="1200" baseline="0" dirty="0">
                    <a:solidFill>
                      <a:schemeClr val="bg1"/>
                    </a:solidFill>
                  </a:rPr>
                  <a:t>creatie*</a:t>
                </a:r>
              </a:p>
            </p:txBody>
          </p:sp>
        </p:grpSp>
        <p:sp>
          <p:nvSpPr>
            <p:cNvPr id="82" name="Rechthoek 81"/>
            <p:cNvSpPr/>
            <p:nvPr/>
          </p:nvSpPr>
          <p:spPr>
            <a:xfrm>
              <a:off x="5037004" y="3416401"/>
              <a:ext cx="3240000" cy="54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659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nl-NL" sz="1200" kern="1200" baseline="0" dirty="0">
                  <a:solidFill>
                    <a:srgbClr val="1D71B8"/>
                  </a:solidFill>
                </a:rPr>
                <a:t>Artistieke vorming</a:t>
              </a:r>
            </a:p>
            <a:p>
              <a:pPr marL="171450" lvl="1" indent="-171450" algn="l" defTabSz="711200">
                <a:lnSpc>
                  <a:spcPct val="90000"/>
                </a:lnSpc>
                <a:spcBef>
                  <a:spcPct val="0"/>
                </a:spcBef>
                <a:spcAft>
                  <a:spcPct val="20000"/>
                </a:spcAft>
                <a:buChar char="••"/>
              </a:pPr>
              <a:r>
                <a:rPr lang="nl-NL" sz="1200" kern="1200" baseline="0" dirty="0">
                  <a:solidFill>
                    <a:srgbClr val="1D71B8"/>
                  </a:solidFill>
                </a:rPr>
                <a:t>Ballet</a:t>
              </a:r>
            </a:p>
            <a:p>
              <a:pPr marL="171450" lvl="1" indent="-171450" algn="l" defTabSz="711200">
                <a:lnSpc>
                  <a:spcPct val="90000"/>
                </a:lnSpc>
                <a:spcBef>
                  <a:spcPct val="0"/>
                </a:spcBef>
                <a:spcAft>
                  <a:spcPct val="20000"/>
                </a:spcAft>
                <a:buChar char="••"/>
              </a:pPr>
              <a:r>
                <a:rPr lang="nl-NL" sz="1200" kern="1200" baseline="0" dirty="0" smtClean="0">
                  <a:solidFill>
                    <a:srgbClr val="1D71B8"/>
                  </a:solidFill>
                </a:rPr>
                <a:t>Creatie </a:t>
              </a:r>
              <a:r>
                <a:rPr lang="nl-NL" sz="1200" kern="1200" baseline="0" dirty="0">
                  <a:solidFill>
                    <a:srgbClr val="1D71B8"/>
                  </a:solidFill>
                </a:rPr>
                <a:t>en vormgeving</a:t>
              </a:r>
            </a:p>
          </p:txBody>
        </p:sp>
        <p:grpSp>
          <p:nvGrpSpPr>
            <p:cNvPr id="83" name="Groep 82"/>
            <p:cNvGrpSpPr/>
            <p:nvPr/>
          </p:nvGrpSpPr>
          <p:grpSpPr>
            <a:xfrm>
              <a:off x="5016417" y="4011933"/>
              <a:ext cx="3240000" cy="432000"/>
              <a:chOff x="0" y="3937090"/>
              <a:chExt cx="3672408" cy="542880"/>
            </a:xfrm>
          </p:grpSpPr>
          <p:sp>
            <p:nvSpPr>
              <p:cNvPr id="84" name="Afgeronde rechthoek 83"/>
              <p:cNvSpPr/>
              <p:nvPr/>
            </p:nvSpPr>
            <p:spPr>
              <a:xfrm>
                <a:off x="0" y="3937090"/>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Afgeronde rechthoek 4"/>
              <p:cNvSpPr/>
              <p:nvPr/>
            </p:nvSpPr>
            <p:spPr>
              <a:xfrm>
                <a:off x="26501" y="3963591"/>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dirty="0"/>
                  <a:t>Steiner </a:t>
                </a:r>
              </a:p>
            </p:txBody>
          </p:sp>
        </p:grpSp>
        <p:grpSp>
          <p:nvGrpSpPr>
            <p:cNvPr id="86" name="Groep 85"/>
            <p:cNvGrpSpPr/>
            <p:nvPr/>
          </p:nvGrpSpPr>
          <p:grpSpPr>
            <a:xfrm>
              <a:off x="5037004" y="4509230"/>
              <a:ext cx="3240000" cy="432000"/>
              <a:chOff x="0" y="4563490"/>
              <a:chExt cx="3672408" cy="542880"/>
            </a:xfrm>
          </p:grpSpPr>
          <p:sp>
            <p:nvSpPr>
              <p:cNvPr id="87" name="Afgeronde rechthoek 86"/>
              <p:cNvSpPr/>
              <p:nvPr/>
            </p:nvSpPr>
            <p:spPr>
              <a:xfrm>
                <a:off x="0" y="4563490"/>
                <a:ext cx="3672408" cy="54288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Afgeronde rechthoek 4"/>
              <p:cNvSpPr/>
              <p:nvPr/>
            </p:nvSpPr>
            <p:spPr>
              <a:xfrm>
                <a:off x="26501" y="4589991"/>
                <a:ext cx="3619406" cy="4898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baseline="0" err="1"/>
                  <a:t>Yeshiva</a:t>
                </a:r>
                <a:endParaRPr lang="nl-NL" sz="1600" kern="1200" baseline="0"/>
              </a:p>
            </p:txBody>
          </p:sp>
        </p:grpSp>
      </p:gr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0" y="-7087"/>
            <a:ext cx="7092280" cy="735546"/>
          </a:xfrm>
          <a:prstGeom prst="rect">
            <a:avLst/>
          </a:prstGeom>
          <a:noFill/>
          <a:ln w="28575">
            <a:solidFill>
              <a:srgbClr val="1D71B8"/>
            </a:solidFill>
          </a:ln>
        </p:spPr>
        <p:txBody>
          <a:bodyPr vert="horz" lIns="81635" tIns="40817" rIns="81635" bIns="4081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a:solidFill>
                  <a:srgbClr val="1D71B8"/>
                </a:solidFill>
                <a:latin typeface="Arial" panose="020B0604020202020204" pitchFamily="34" charset="0"/>
                <a:cs typeface="Arial" panose="020B0604020202020204" pitchFamily="34" charset="0"/>
              </a:rPr>
              <a:t>het 2</a:t>
            </a:r>
            <a:r>
              <a:rPr lang="nl-BE" sz="3600" b="1" baseline="30000" dirty="0">
                <a:solidFill>
                  <a:srgbClr val="1D71B8"/>
                </a:solidFill>
                <a:latin typeface="Arial" panose="020B0604020202020204" pitchFamily="34" charset="0"/>
                <a:cs typeface="Arial" panose="020B0604020202020204" pitchFamily="34" charset="0"/>
              </a:rPr>
              <a:t>de</a:t>
            </a:r>
            <a:r>
              <a:rPr lang="nl-BE" sz="3600" b="1" dirty="0">
                <a:solidFill>
                  <a:srgbClr val="1D71B8"/>
                </a:solidFill>
                <a:latin typeface="Arial" panose="020B0604020202020204" pitchFamily="34" charset="0"/>
                <a:cs typeface="Arial" panose="020B0604020202020204" pitchFamily="34" charset="0"/>
              </a:rPr>
              <a:t> </a:t>
            </a:r>
            <a:r>
              <a:rPr lang="nl-BE" sz="3600" b="1" dirty="0" smtClean="0">
                <a:solidFill>
                  <a:srgbClr val="1D71B8"/>
                </a:solidFill>
                <a:latin typeface="Arial" panose="020B0604020202020204" pitchFamily="34" charset="0"/>
                <a:cs typeface="Arial" panose="020B0604020202020204" pitchFamily="34" charset="0"/>
              </a:rPr>
              <a:t>leerjaar B : basisopties</a:t>
            </a:r>
            <a:endParaRPr lang="nl-BE" sz="3600" b="1" dirty="0">
              <a:solidFill>
                <a:srgbClr val="1D71B8"/>
              </a:solidFill>
              <a:latin typeface="Arial" panose="020B0604020202020204" pitchFamily="34" charset="0"/>
              <a:cs typeface="Arial" panose="020B0604020202020204" pitchFamily="34" charset="0"/>
            </a:endParaRPr>
          </a:p>
        </p:txBody>
      </p:sp>
      <p:grpSp>
        <p:nvGrpSpPr>
          <p:cNvPr id="2" name="Groep 1"/>
          <p:cNvGrpSpPr/>
          <p:nvPr/>
        </p:nvGrpSpPr>
        <p:grpSpPr>
          <a:xfrm>
            <a:off x="1043608" y="1004080"/>
            <a:ext cx="7042180" cy="3558136"/>
            <a:chOff x="1043608" y="813750"/>
            <a:chExt cx="7042180" cy="3558136"/>
          </a:xfrm>
        </p:grpSpPr>
        <p:grpSp>
          <p:nvGrpSpPr>
            <p:cNvPr id="8" name="Groep 7"/>
            <p:cNvGrpSpPr/>
            <p:nvPr/>
          </p:nvGrpSpPr>
          <p:grpSpPr>
            <a:xfrm>
              <a:off x="1043608" y="813750"/>
              <a:ext cx="3240000" cy="432000"/>
              <a:chOff x="0" y="369616"/>
              <a:chExt cx="3312368" cy="504740"/>
            </a:xfrm>
          </p:grpSpPr>
          <p:sp>
            <p:nvSpPr>
              <p:cNvPr id="9" name="Afgeronde rechthoek 8"/>
              <p:cNvSpPr/>
              <p:nvPr/>
            </p:nvSpPr>
            <p:spPr>
              <a:xfrm>
                <a:off x="0" y="369616"/>
                <a:ext cx="3312368" cy="504740"/>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Afgeronde rechthoek 4"/>
              <p:cNvSpPr/>
              <p:nvPr/>
            </p:nvSpPr>
            <p:spPr>
              <a:xfrm>
                <a:off x="24639" y="394255"/>
                <a:ext cx="3263090" cy="455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t>STEM-technieken</a:t>
                </a:r>
              </a:p>
            </p:txBody>
          </p:sp>
        </p:grpSp>
        <p:grpSp>
          <p:nvGrpSpPr>
            <p:cNvPr id="13" name="Groep 12"/>
            <p:cNvGrpSpPr/>
            <p:nvPr/>
          </p:nvGrpSpPr>
          <p:grpSpPr>
            <a:xfrm>
              <a:off x="1076875" y="1398486"/>
              <a:ext cx="3240000" cy="1548000"/>
              <a:chOff x="0" y="874357"/>
              <a:chExt cx="3312368" cy="2220075"/>
            </a:xfrm>
          </p:grpSpPr>
          <p:sp>
            <p:nvSpPr>
              <p:cNvPr id="14" name="Rechthoek 13"/>
              <p:cNvSpPr/>
              <p:nvPr/>
            </p:nvSpPr>
            <p:spPr>
              <a:xfrm>
                <a:off x="0" y="874357"/>
                <a:ext cx="3312368" cy="22200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hthoek 14"/>
              <p:cNvSpPr/>
              <p:nvPr/>
            </p:nvSpPr>
            <p:spPr>
              <a:xfrm>
                <a:off x="0" y="874357"/>
                <a:ext cx="3312368" cy="22200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1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nl-NL" sz="1200" kern="1200" dirty="0">
                    <a:solidFill>
                      <a:srgbClr val="1D71B8"/>
                    </a:solidFill>
                  </a:rPr>
                  <a:t>Hout en Bouw</a:t>
                </a:r>
              </a:p>
              <a:p>
                <a:pPr marL="171450" lvl="1" indent="-171450" algn="l" defTabSz="711200">
                  <a:lnSpc>
                    <a:spcPct val="90000"/>
                  </a:lnSpc>
                  <a:spcBef>
                    <a:spcPct val="0"/>
                  </a:spcBef>
                  <a:spcAft>
                    <a:spcPct val="20000"/>
                  </a:spcAft>
                  <a:buChar char="••"/>
                </a:pPr>
                <a:r>
                  <a:rPr lang="nl-NL" sz="1200" kern="1200" dirty="0">
                    <a:solidFill>
                      <a:srgbClr val="1D71B8"/>
                    </a:solidFill>
                  </a:rPr>
                  <a:t>Land- en tuinbouw</a:t>
                </a:r>
              </a:p>
              <a:p>
                <a:pPr marL="171450" lvl="1" indent="-171450" algn="l" defTabSz="711200">
                  <a:lnSpc>
                    <a:spcPct val="90000"/>
                  </a:lnSpc>
                  <a:spcBef>
                    <a:spcPct val="0"/>
                  </a:spcBef>
                  <a:spcAft>
                    <a:spcPct val="20000"/>
                  </a:spcAft>
                  <a:buChar char="••"/>
                </a:pPr>
                <a:r>
                  <a:rPr lang="nl-NL" sz="1200" kern="1200" dirty="0">
                    <a:solidFill>
                      <a:srgbClr val="1D71B8"/>
                    </a:solidFill>
                  </a:rPr>
                  <a:t>Elektriciteit</a:t>
                </a:r>
              </a:p>
              <a:p>
                <a:pPr marL="171450" lvl="1" indent="-171450" algn="l" defTabSz="711200">
                  <a:lnSpc>
                    <a:spcPct val="90000"/>
                  </a:lnSpc>
                  <a:spcBef>
                    <a:spcPct val="0"/>
                  </a:spcBef>
                  <a:spcAft>
                    <a:spcPct val="20000"/>
                  </a:spcAft>
                  <a:buChar char="••"/>
                </a:pPr>
                <a:r>
                  <a:rPr lang="nl-NL" sz="1200" kern="1200" dirty="0">
                    <a:solidFill>
                      <a:srgbClr val="1D71B8"/>
                    </a:solidFill>
                  </a:rPr>
                  <a:t>Mechanica</a:t>
                </a:r>
              </a:p>
              <a:p>
                <a:pPr marL="171450" lvl="1" indent="-171450" algn="l" defTabSz="711200">
                  <a:lnSpc>
                    <a:spcPct val="90000"/>
                  </a:lnSpc>
                  <a:spcBef>
                    <a:spcPct val="0"/>
                  </a:spcBef>
                  <a:spcAft>
                    <a:spcPct val="20000"/>
                  </a:spcAft>
                  <a:buChar char="••"/>
                </a:pPr>
                <a:r>
                  <a:rPr lang="nl-NL" sz="1200" kern="1200" dirty="0">
                    <a:solidFill>
                      <a:srgbClr val="1D71B8"/>
                    </a:solidFill>
                  </a:rPr>
                  <a:t>Zeevisserij en binnenvaart (*)</a:t>
                </a:r>
              </a:p>
              <a:p>
                <a:pPr marL="171450" lvl="1" indent="-171450" algn="l" defTabSz="711200">
                  <a:lnSpc>
                    <a:spcPct val="90000"/>
                  </a:lnSpc>
                  <a:spcBef>
                    <a:spcPct val="0"/>
                  </a:spcBef>
                  <a:spcAft>
                    <a:spcPct val="20000"/>
                  </a:spcAft>
                  <a:buChar char="••"/>
                </a:pPr>
                <a:r>
                  <a:rPr lang="nl-NL" sz="1200" kern="1200" dirty="0">
                    <a:solidFill>
                      <a:srgbClr val="1D71B8"/>
                    </a:solidFill>
                  </a:rPr>
                  <a:t>Textiel (*)</a:t>
                </a:r>
              </a:p>
              <a:p>
                <a:pPr marL="171450" lvl="1" indent="-171450" algn="l" defTabSz="711200">
                  <a:lnSpc>
                    <a:spcPct val="90000"/>
                  </a:lnSpc>
                  <a:spcBef>
                    <a:spcPct val="0"/>
                  </a:spcBef>
                  <a:spcAft>
                    <a:spcPct val="20000"/>
                  </a:spcAft>
                  <a:buChar char="••"/>
                </a:pPr>
                <a:r>
                  <a:rPr lang="nl-NL" sz="1200" kern="1200" dirty="0">
                    <a:solidFill>
                      <a:srgbClr val="1D71B8"/>
                    </a:solidFill>
                  </a:rPr>
                  <a:t>Schilderen en decoratie</a:t>
                </a:r>
              </a:p>
              <a:p>
                <a:pPr marL="171450" lvl="1" indent="-171450" algn="l" defTabSz="711200">
                  <a:lnSpc>
                    <a:spcPct val="90000"/>
                  </a:lnSpc>
                  <a:spcBef>
                    <a:spcPct val="0"/>
                  </a:spcBef>
                  <a:spcAft>
                    <a:spcPct val="20000"/>
                  </a:spcAft>
                  <a:buChar char="••"/>
                </a:pPr>
                <a:r>
                  <a:rPr lang="nl-NL" sz="1200" kern="1200" dirty="0">
                    <a:solidFill>
                      <a:srgbClr val="1D71B8"/>
                    </a:solidFill>
                  </a:rPr>
                  <a:t>Printmedia (*)</a:t>
                </a:r>
              </a:p>
            </p:txBody>
          </p:sp>
        </p:grpSp>
        <p:grpSp>
          <p:nvGrpSpPr>
            <p:cNvPr id="16" name="Groep 15"/>
            <p:cNvGrpSpPr/>
            <p:nvPr/>
          </p:nvGrpSpPr>
          <p:grpSpPr>
            <a:xfrm>
              <a:off x="1043608" y="3147814"/>
              <a:ext cx="3240000" cy="432000"/>
              <a:chOff x="0" y="3094432"/>
              <a:chExt cx="3312368" cy="516134"/>
            </a:xfrm>
          </p:grpSpPr>
          <p:sp>
            <p:nvSpPr>
              <p:cNvPr id="17" name="Afgeronde rechthoek 16"/>
              <p:cNvSpPr/>
              <p:nvPr/>
            </p:nvSpPr>
            <p:spPr>
              <a:xfrm>
                <a:off x="0" y="3094432"/>
                <a:ext cx="3312368" cy="516134"/>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Afgeronde rechthoek 4"/>
              <p:cNvSpPr/>
              <p:nvPr/>
            </p:nvSpPr>
            <p:spPr>
              <a:xfrm>
                <a:off x="25196" y="3119628"/>
                <a:ext cx="3261976" cy="4657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a:t>Maatschappij &amp; welzijn</a:t>
                </a:r>
              </a:p>
            </p:txBody>
          </p:sp>
        </p:grpSp>
        <p:grpSp>
          <p:nvGrpSpPr>
            <p:cNvPr id="19" name="Groep 18"/>
            <p:cNvGrpSpPr/>
            <p:nvPr/>
          </p:nvGrpSpPr>
          <p:grpSpPr>
            <a:xfrm>
              <a:off x="1076875" y="3795886"/>
              <a:ext cx="3240000" cy="576000"/>
              <a:chOff x="0" y="3610567"/>
              <a:chExt cx="3312368" cy="1076400"/>
            </a:xfrm>
          </p:grpSpPr>
          <p:sp>
            <p:nvSpPr>
              <p:cNvPr id="20" name="Rechthoek 19"/>
              <p:cNvSpPr/>
              <p:nvPr/>
            </p:nvSpPr>
            <p:spPr>
              <a:xfrm>
                <a:off x="0" y="3610567"/>
                <a:ext cx="3312368" cy="10764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hthoek 20"/>
              <p:cNvSpPr/>
              <p:nvPr/>
            </p:nvSpPr>
            <p:spPr>
              <a:xfrm>
                <a:off x="0" y="3610567"/>
                <a:ext cx="3312368" cy="1076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516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nl-NL" sz="1200" kern="1200" dirty="0">
                    <a:solidFill>
                      <a:srgbClr val="1D71B8"/>
                    </a:solidFill>
                  </a:rPr>
                  <a:t>Haar- en schoonheidszorg</a:t>
                </a:r>
              </a:p>
              <a:p>
                <a:pPr marL="171450" lvl="1" indent="-171450" algn="l" defTabSz="711200">
                  <a:lnSpc>
                    <a:spcPct val="90000"/>
                  </a:lnSpc>
                  <a:spcBef>
                    <a:spcPct val="0"/>
                  </a:spcBef>
                  <a:spcAft>
                    <a:spcPct val="20000"/>
                  </a:spcAft>
                  <a:buChar char="••"/>
                </a:pPr>
                <a:r>
                  <a:rPr lang="nl-NL" sz="1200" kern="1200" dirty="0">
                    <a:solidFill>
                      <a:srgbClr val="1D71B8"/>
                    </a:solidFill>
                  </a:rPr>
                  <a:t>Mode (*)</a:t>
                </a:r>
              </a:p>
              <a:p>
                <a:pPr marL="171450" lvl="1" indent="-171450" algn="l" defTabSz="711200">
                  <a:lnSpc>
                    <a:spcPct val="90000"/>
                  </a:lnSpc>
                  <a:spcBef>
                    <a:spcPct val="0"/>
                  </a:spcBef>
                  <a:spcAft>
                    <a:spcPct val="20000"/>
                  </a:spcAft>
                  <a:buChar char="••"/>
                </a:pPr>
                <a:r>
                  <a:rPr lang="nl-NL" sz="1200" kern="1200" dirty="0">
                    <a:solidFill>
                      <a:srgbClr val="1D71B8"/>
                    </a:solidFill>
                  </a:rPr>
                  <a:t>Verzorging </a:t>
                </a:r>
              </a:p>
            </p:txBody>
          </p:sp>
        </p:grpSp>
        <p:grpSp>
          <p:nvGrpSpPr>
            <p:cNvPr id="23" name="Groep 22"/>
            <p:cNvGrpSpPr/>
            <p:nvPr/>
          </p:nvGrpSpPr>
          <p:grpSpPr>
            <a:xfrm>
              <a:off x="4788024" y="821198"/>
              <a:ext cx="3240000" cy="432000"/>
              <a:chOff x="0" y="2084"/>
              <a:chExt cx="3672408" cy="804959"/>
            </a:xfrm>
          </p:grpSpPr>
          <p:sp>
            <p:nvSpPr>
              <p:cNvPr id="24" name="Afgeronde rechthoek 23"/>
              <p:cNvSpPr/>
              <p:nvPr/>
            </p:nvSpPr>
            <p:spPr>
              <a:xfrm>
                <a:off x="0" y="2084"/>
                <a:ext cx="3672408" cy="804959"/>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Afgeronde rechthoek 4"/>
              <p:cNvSpPr/>
              <p:nvPr/>
            </p:nvSpPr>
            <p:spPr>
              <a:xfrm>
                <a:off x="39295" y="41379"/>
                <a:ext cx="3593818" cy="726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a:t>Economie &amp; organisatie</a:t>
                </a:r>
              </a:p>
            </p:txBody>
          </p:sp>
        </p:grpSp>
        <p:grpSp>
          <p:nvGrpSpPr>
            <p:cNvPr id="26" name="Groep 25"/>
            <p:cNvGrpSpPr/>
            <p:nvPr/>
          </p:nvGrpSpPr>
          <p:grpSpPr>
            <a:xfrm>
              <a:off x="4788024" y="1398486"/>
              <a:ext cx="3240000" cy="432000"/>
              <a:chOff x="0" y="930884"/>
              <a:chExt cx="3672408" cy="804959"/>
            </a:xfrm>
          </p:grpSpPr>
          <p:sp>
            <p:nvSpPr>
              <p:cNvPr id="27" name="Afgeronde rechthoek 26"/>
              <p:cNvSpPr/>
              <p:nvPr/>
            </p:nvSpPr>
            <p:spPr>
              <a:xfrm>
                <a:off x="0" y="930884"/>
                <a:ext cx="3672408" cy="804959"/>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Afgeronde rechthoek 4"/>
              <p:cNvSpPr/>
              <p:nvPr/>
            </p:nvSpPr>
            <p:spPr>
              <a:xfrm>
                <a:off x="78590" y="970180"/>
                <a:ext cx="3593818" cy="726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dirty="0"/>
                  <a:t>Voeding en horeca</a:t>
                </a:r>
              </a:p>
            </p:txBody>
          </p:sp>
        </p:grpSp>
        <p:grpSp>
          <p:nvGrpSpPr>
            <p:cNvPr id="29" name="Groep 28"/>
            <p:cNvGrpSpPr/>
            <p:nvPr/>
          </p:nvGrpSpPr>
          <p:grpSpPr>
            <a:xfrm>
              <a:off x="4788024" y="2239892"/>
              <a:ext cx="3240000" cy="432000"/>
              <a:chOff x="0" y="2447924"/>
              <a:chExt cx="3672408" cy="804959"/>
            </a:xfrm>
          </p:grpSpPr>
          <p:sp>
            <p:nvSpPr>
              <p:cNvPr id="30" name="Afgeronde rechthoek 29"/>
              <p:cNvSpPr/>
              <p:nvPr/>
            </p:nvSpPr>
            <p:spPr>
              <a:xfrm>
                <a:off x="0" y="2447924"/>
                <a:ext cx="3672408" cy="804959"/>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Afgeronde rechthoek 4"/>
              <p:cNvSpPr/>
              <p:nvPr/>
            </p:nvSpPr>
            <p:spPr>
              <a:xfrm>
                <a:off x="39295" y="2487219"/>
                <a:ext cx="3593818" cy="726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a:t>Sport</a:t>
                </a:r>
              </a:p>
            </p:txBody>
          </p:sp>
        </p:grpSp>
        <p:grpSp>
          <p:nvGrpSpPr>
            <p:cNvPr id="32" name="Groep 31"/>
            <p:cNvGrpSpPr/>
            <p:nvPr/>
          </p:nvGrpSpPr>
          <p:grpSpPr>
            <a:xfrm>
              <a:off x="4845788" y="1830486"/>
              <a:ext cx="3240000" cy="432000"/>
              <a:chOff x="0" y="1735844"/>
              <a:chExt cx="3672408" cy="712080"/>
            </a:xfrm>
          </p:grpSpPr>
          <p:sp>
            <p:nvSpPr>
              <p:cNvPr id="33" name="Rechthoek 32"/>
              <p:cNvSpPr/>
              <p:nvPr/>
            </p:nvSpPr>
            <p:spPr>
              <a:xfrm>
                <a:off x="0" y="1735844"/>
                <a:ext cx="3672408" cy="712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Rechthoek 33"/>
              <p:cNvSpPr/>
              <p:nvPr/>
            </p:nvSpPr>
            <p:spPr>
              <a:xfrm>
                <a:off x="0" y="1735844"/>
                <a:ext cx="3672408" cy="712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659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nl-NL" sz="1200" kern="1200" dirty="0">
                    <a:solidFill>
                      <a:srgbClr val="1D71B8"/>
                    </a:solidFill>
                  </a:rPr>
                  <a:t> Bakkerij-slagerij</a:t>
                </a:r>
              </a:p>
              <a:p>
                <a:pPr marL="171450" lvl="1" indent="-171450" algn="l" defTabSz="711200">
                  <a:lnSpc>
                    <a:spcPct val="90000"/>
                  </a:lnSpc>
                  <a:spcBef>
                    <a:spcPct val="0"/>
                  </a:spcBef>
                  <a:spcAft>
                    <a:spcPct val="20000"/>
                  </a:spcAft>
                  <a:buChar char="••"/>
                </a:pPr>
                <a:r>
                  <a:rPr lang="nl-NL" sz="1200" kern="1200" dirty="0">
                    <a:solidFill>
                      <a:srgbClr val="1D71B8"/>
                    </a:solidFill>
                  </a:rPr>
                  <a:t> Restaurant en keuken</a:t>
                </a:r>
              </a:p>
            </p:txBody>
          </p:sp>
        </p:grpSp>
        <p:grpSp>
          <p:nvGrpSpPr>
            <p:cNvPr id="35" name="Groep 34"/>
            <p:cNvGrpSpPr/>
            <p:nvPr/>
          </p:nvGrpSpPr>
          <p:grpSpPr>
            <a:xfrm>
              <a:off x="4788024" y="2783148"/>
              <a:ext cx="3240000" cy="432000"/>
              <a:chOff x="0" y="3376724"/>
              <a:chExt cx="3672408" cy="804959"/>
            </a:xfrm>
          </p:grpSpPr>
          <p:sp>
            <p:nvSpPr>
              <p:cNvPr id="36" name="Afgeronde rechthoek 35"/>
              <p:cNvSpPr/>
              <p:nvPr/>
            </p:nvSpPr>
            <p:spPr>
              <a:xfrm>
                <a:off x="0" y="3376724"/>
                <a:ext cx="3672408" cy="804959"/>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Afgeronde rechthoek 4"/>
              <p:cNvSpPr/>
              <p:nvPr/>
            </p:nvSpPr>
            <p:spPr>
              <a:xfrm>
                <a:off x="39295" y="3416019"/>
                <a:ext cx="3593818" cy="726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a:t>Kunst &amp; creatie (*)</a:t>
                </a:r>
              </a:p>
            </p:txBody>
          </p:sp>
        </p:grpSp>
        <p:grpSp>
          <p:nvGrpSpPr>
            <p:cNvPr id="38" name="Groep 37"/>
            <p:cNvGrpSpPr/>
            <p:nvPr/>
          </p:nvGrpSpPr>
          <p:grpSpPr>
            <a:xfrm>
              <a:off x="4768927" y="3336191"/>
              <a:ext cx="3240000" cy="432000"/>
              <a:chOff x="0" y="4305524"/>
              <a:chExt cx="3672408" cy="804959"/>
            </a:xfrm>
          </p:grpSpPr>
          <p:sp>
            <p:nvSpPr>
              <p:cNvPr id="39" name="Afgeronde rechthoek 38"/>
              <p:cNvSpPr/>
              <p:nvPr/>
            </p:nvSpPr>
            <p:spPr>
              <a:xfrm>
                <a:off x="0" y="4305524"/>
                <a:ext cx="3672408" cy="804959"/>
              </a:xfrm>
              <a:prstGeom prst="roundRect">
                <a:avLst/>
              </a:prstGeom>
              <a:solidFill>
                <a:srgbClr val="008D3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Afgeronde rechthoek 4"/>
              <p:cNvSpPr/>
              <p:nvPr/>
            </p:nvSpPr>
            <p:spPr>
              <a:xfrm>
                <a:off x="39295" y="4344819"/>
                <a:ext cx="3593818" cy="7263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nl-NL" sz="1600" kern="1200" err="1"/>
                  <a:t>Opstroomoptie</a:t>
                </a:r>
                <a:endParaRPr lang="nl-NL" sz="1600" kern="1200"/>
              </a:p>
            </p:txBody>
          </p:sp>
        </p:grpSp>
      </p:gr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4932040" cy="680695"/>
          </a:xfrm>
          <a:prstGeom prst="rect">
            <a:avLst/>
          </a:prstGeom>
          <a:noFill/>
        </p:spPr>
        <p:txBody>
          <a:bodyPr wrap="square" lIns="81635" tIns="40817" rIns="81635" bIns="40817" rtlCol="0">
            <a:spAutoFit/>
          </a:bodyPr>
          <a:lstStyle/>
          <a:p>
            <a:r>
              <a:rPr lang="nl-BE" sz="3900" b="1" dirty="0">
                <a:solidFill>
                  <a:srgbClr val="1D71B8"/>
                </a:solidFill>
                <a:latin typeface="Verdana" panose="020B0604030504040204" pitchFamily="34" charset="0"/>
                <a:ea typeface="Verdana" panose="020B0604030504040204" pitchFamily="34" charset="0"/>
                <a:cs typeface="Verdana" panose="020B0604030504040204" pitchFamily="34" charset="0"/>
              </a:rPr>
              <a:t>met accent op …</a:t>
            </a:r>
            <a:endParaRPr lang="nl-BE" sz="3900" dirty="0">
              <a:solidFill>
                <a:srgbClr val="1D71B8"/>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http://c2.plzcdn.com/ZillaIMG/1e81c22f07a5602f7387cbf650427593_13977294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676568"/>
            <a:ext cx="5076056" cy="446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23080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1131590"/>
            <a:ext cx="8144836" cy="2754306"/>
          </a:xfrm>
        </p:spPr>
        <p:txBody>
          <a:bodyPr>
            <a:normAutofit/>
          </a:bodyPr>
          <a:lstStyle/>
          <a:p>
            <a:pPr marL="51022" indent="0">
              <a:buNone/>
            </a:pPr>
            <a:r>
              <a:rPr lang="nl-BE" sz="1800" dirty="0" smtClean="0">
                <a:solidFill>
                  <a:srgbClr val="1D71B8"/>
                </a:solidFill>
                <a:latin typeface="Arial" panose="020B0604020202020204" pitchFamily="34" charset="0"/>
                <a:ea typeface="Verdana" panose="020B0604030504040204" pitchFamily="34" charset="0"/>
                <a:cs typeface="Arial" panose="020B0604020202020204" pitchFamily="34" charset="0"/>
              </a:rPr>
              <a:t>Modernisering secundair onderwijs</a:t>
            </a:r>
          </a:p>
          <a:p>
            <a:pPr marL="51022" indent="0">
              <a:buNone/>
            </a:pPr>
            <a:r>
              <a:rPr lang="nl-BE" sz="1800" dirty="0" smtClean="0">
                <a:solidFill>
                  <a:srgbClr val="1D71B8"/>
                </a:solidFill>
                <a:latin typeface="Arial" panose="020B0604020202020204" pitchFamily="34" charset="0"/>
                <a:ea typeface="Verdana" panose="020B0604030504040204" pitchFamily="34" charset="0"/>
                <a:cs typeface="Arial" panose="020B0604020202020204" pitchFamily="34" charset="0"/>
              </a:rPr>
              <a:t>Vanaf 1 september 2021 :</a:t>
            </a:r>
          </a:p>
          <a:p>
            <a:pPr marL="51022" indent="0">
              <a:buNone/>
            </a:pPr>
            <a:r>
              <a:rPr lang="nl-BE" sz="2400" b="1" dirty="0" smtClean="0">
                <a:solidFill>
                  <a:srgbClr val="1D71B8"/>
                </a:solidFill>
                <a:latin typeface="Arial" panose="020B0604020202020204" pitchFamily="34" charset="0"/>
                <a:ea typeface="Verdana" panose="020B0604030504040204" pitchFamily="34" charset="0"/>
                <a:cs typeface="Arial" panose="020B0604020202020204" pitchFamily="34" charset="0"/>
              </a:rPr>
              <a:t>	van 29 studiegebieden naar 8 domeinen</a:t>
            </a:r>
            <a:endParaRPr lang="nl-BE" dirty="0">
              <a:solidFill>
                <a:srgbClr val="1D71B8"/>
              </a:solidFill>
              <a:latin typeface="Arial" panose="020B0604020202020204" pitchFamily="34" charset="0"/>
              <a:ea typeface="Verdana" panose="020B0604030504040204" pitchFamily="34" charset="0"/>
              <a:cs typeface="Arial" panose="020B0604020202020204" pitchFamily="34" charset="0"/>
            </a:endParaRPr>
          </a:p>
          <a:p>
            <a:pPr marL="0" indent="0">
              <a:buNone/>
            </a:pPr>
            <a:endParaRPr lang="nl-BE" sz="1800" b="1" dirty="0">
              <a:solidFill>
                <a:srgbClr val="1D71B8"/>
              </a:solidFill>
              <a:latin typeface="Arial" panose="020B0604020202020204" pitchFamily="34" charset="0"/>
              <a:ea typeface="Verdana" panose="020B0604030504040204" pitchFamily="34" charset="0"/>
              <a:cs typeface="Arial" panose="020B0604020202020204" pitchFamily="34" charset="0"/>
            </a:endParaRPr>
          </a:p>
          <a:p>
            <a:pPr marL="0" indent="0">
              <a:buNone/>
            </a:pPr>
            <a:r>
              <a:rPr lang="nl-BE" sz="1800" b="1" dirty="0">
                <a:solidFill>
                  <a:srgbClr val="1D71B8"/>
                </a:solidFill>
                <a:latin typeface="Arial" panose="020B0604020202020204" pitchFamily="34" charset="0"/>
                <a:ea typeface="Verdana" panose="020B0604030504040204" pitchFamily="34" charset="0"/>
                <a:cs typeface="Arial" panose="020B0604020202020204" pitchFamily="34" charset="0"/>
              </a:rPr>
              <a:t>Keuze na het 2</a:t>
            </a:r>
            <a:r>
              <a:rPr lang="nl-BE" sz="1800" b="1" baseline="30000" dirty="0">
                <a:solidFill>
                  <a:srgbClr val="1D71B8"/>
                </a:solidFill>
                <a:latin typeface="Arial" panose="020B0604020202020204" pitchFamily="34" charset="0"/>
                <a:ea typeface="Verdana" panose="020B0604030504040204" pitchFamily="34" charset="0"/>
                <a:cs typeface="Arial" panose="020B0604020202020204" pitchFamily="34" charset="0"/>
              </a:rPr>
              <a:t>de</a:t>
            </a:r>
            <a:r>
              <a:rPr lang="nl-BE" sz="1800" b="1" dirty="0">
                <a:solidFill>
                  <a:srgbClr val="1D71B8"/>
                </a:solidFill>
                <a:latin typeface="Arial" panose="020B0604020202020204" pitchFamily="34" charset="0"/>
                <a:ea typeface="Verdana" panose="020B0604030504040204" pitchFamily="34" charset="0"/>
                <a:cs typeface="Arial" panose="020B0604020202020204" pitchFamily="34" charset="0"/>
              </a:rPr>
              <a:t> jaar </a:t>
            </a:r>
          </a:p>
          <a:p>
            <a:pPr>
              <a:buNone/>
            </a:pPr>
            <a:r>
              <a:rPr lang="nl-BE" sz="1800" dirty="0">
                <a:solidFill>
                  <a:srgbClr val="1D71B8"/>
                </a:solidFill>
                <a:latin typeface="Arial" panose="020B0604020202020204" pitchFamily="34" charset="0"/>
                <a:ea typeface="Verdana" panose="020B0604030504040204" pitchFamily="34" charset="0"/>
                <a:cs typeface="Arial" panose="020B0604020202020204" pitchFamily="34" charset="0"/>
              </a:rPr>
              <a:t>     = belangrijkste keuze in het secundair onderwijs ! </a:t>
            </a:r>
            <a:r>
              <a:rPr lang="nl-BE" sz="1800" dirty="0">
                <a:solidFill>
                  <a:srgbClr val="1D71B8"/>
                </a:solidFill>
                <a:latin typeface="Verdana" panose="020B0604030504040204" pitchFamily="34" charset="0"/>
                <a:ea typeface="Verdana" panose="020B0604030504040204" pitchFamily="34" charset="0"/>
                <a:cs typeface="Verdana" panose="020B0604030504040204" pitchFamily="34" charset="0"/>
              </a:rPr>
              <a:t>                                                      </a:t>
            </a:r>
            <a:endParaRPr lang="nl-BE" dirty="0">
              <a:solidFill>
                <a:srgbClr val="1D71B8"/>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el 1"/>
          <p:cNvSpPr txBox="1">
            <a:spLocks/>
          </p:cNvSpPr>
          <p:nvPr/>
        </p:nvSpPr>
        <p:spPr>
          <a:xfrm>
            <a:off x="0" y="-7087"/>
            <a:ext cx="4139952" cy="735546"/>
          </a:xfrm>
          <a:prstGeom prst="rect">
            <a:avLst/>
          </a:prstGeom>
          <a:noFill/>
          <a:ln w="28575">
            <a:solidFill>
              <a:srgbClr val="1D71B8"/>
            </a:solidFill>
          </a:ln>
        </p:spPr>
        <p:txBody>
          <a:bodyPr vert="horz" lIns="81635" tIns="40817" rIns="81635" bIns="40817"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Vanaf het 3</a:t>
            </a:r>
            <a:r>
              <a:rPr lang="nl-BE" sz="3600" b="1" baseline="30000" dirty="0" smtClean="0">
                <a:solidFill>
                  <a:srgbClr val="1D71B8"/>
                </a:solidFill>
                <a:latin typeface="Arial" panose="020B0604020202020204" pitchFamily="34" charset="0"/>
                <a:cs typeface="Arial" panose="020B0604020202020204" pitchFamily="34" charset="0"/>
              </a:rPr>
              <a:t>de</a:t>
            </a:r>
            <a:r>
              <a:rPr lang="nl-BE" sz="3600" b="1" dirty="0" smtClean="0">
                <a:solidFill>
                  <a:srgbClr val="1D71B8"/>
                </a:solidFill>
                <a:latin typeface="Arial" panose="020B0604020202020204" pitchFamily="34" charset="0"/>
                <a:cs typeface="Arial" panose="020B0604020202020204" pitchFamily="34" charset="0"/>
              </a:rPr>
              <a:t> jaar :</a:t>
            </a:r>
            <a:endParaRPr lang="nl-BE" sz="3600" b="1" dirty="0">
              <a:solidFill>
                <a:srgbClr val="1D71B8"/>
              </a:solidFill>
              <a:latin typeface="Arial" panose="020B0604020202020204" pitchFamily="34" charset="0"/>
              <a:cs typeface="Arial" panose="020B0604020202020204" pitchFamily="34" charset="0"/>
            </a:endParaRPr>
          </a:p>
        </p:txBody>
      </p:sp>
      <p:grpSp>
        <p:nvGrpSpPr>
          <p:cNvPr id="6" name="Groep 5"/>
          <p:cNvGrpSpPr/>
          <p:nvPr/>
        </p:nvGrpSpPr>
        <p:grpSpPr>
          <a:xfrm>
            <a:off x="7047769" y="2139702"/>
            <a:ext cx="2096231" cy="2931790"/>
            <a:chOff x="6830503" y="1919287"/>
            <a:chExt cx="2286000" cy="3224213"/>
          </a:xfrm>
        </p:grpSpPr>
        <p:pic>
          <p:nvPicPr>
            <p:cNvPr id="1026"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0503" y="1919287"/>
              <a:ext cx="2286000" cy="3224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6830503" y="4515966"/>
              <a:ext cx="62181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p:cNvGrpSpPr/>
          <p:nvPr/>
        </p:nvGrpSpPr>
        <p:grpSpPr>
          <a:xfrm>
            <a:off x="229092" y="627534"/>
            <a:ext cx="8746087" cy="4125131"/>
            <a:chOff x="240076" y="771550"/>
            <a:chExt cx="8746087" cy="4125131"/>
          </a:xfrm>
        </p:grpSpPr>
        <p:graphicFrame>
          <p:nvGraphicFramePr>
            <p:cNvPr id="4" name="Google Shape;883;p73"/>
            <p:cNvGraphicFramePr/>
            <p:nvPr>
              <p:extLst>
                <p:ext uri="{D42A27DB-BD31-4B8C-83A1-F6EECF244321}">
                  <p14:modId xmlns:p14="http://schemas.microsoft.com/office/powerpoint/2010/main" val="2173798553"/>
                </p:ext>
              </p:extLst>
            </p:nvPr>
          </p:nvGraphicFramePr>
          <p:xfrm>
            <a:off x="395536" y="843558"/>
            <a:ext cx="8541987" cy="3967414"/>
          </p:xfrm>
          <a:graphic>
            <a:graphicData uri="http://schemas.openxmlformats.org/drawingml/2006/table">
              <a:tbl>
                <a:tblPr firstRow="1" bandRow="1">
                  <a:noFill/>
                </a:tblPr>
                <a:tblGrid>
                  <a:gridCol w="2890801"/>
                  <a:gridCol w="1017123"/>
                  <a:gridCol w="1077897"/>
                  <a:gridCol w="1778066"/>
                  <a:gridCol w="889050"/>
                  <a:gridCol w="889050"/>
                </a:tblGrid>
                <a:tr h="599304">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marL="0" marR="0" lvl="0" indent="0" algn="ctr" rtl="0">
                          <a:spcBef>
                            <a:spcPts val="0"/>
                          </a:spcBef>
                          <a:spcAft>
                            <a:spcPts val="0"/>
                          </a:spcAft>
                          <a:buNone/>
                        </a:pPr>
                        <a:r>
                          <a:rPr lang="nl-BE" sz="1800" dirty="0">
                            <a:solidFill>
                              <a:schemeClr val="bg1"/>
                            </a:solidFill>
                          </a:rPr>
                          <a:t>FINALITEIT</a:t>
                        </a:r>
                        <a:endParaRPr sz="1800" dirty="0">
                          <a:solidFill>
                            <a:schemeClr val="bg1"/>
                          </a:solidFill>
                        </a:endParaRPr>
                      </a:p>
                      <a:p>
                        <a:pPr marL="0" marR="0" lvl="0" indent="0" algn="ctr" rtl="0">
                          <a:spcBef>
                            <a:spcPts val="0"/>
                          </a:spcBef>
                          <a:spcAft>
                            <a:spcPts val="0"/>
                          </a:spcAft>
                          <a:buNone/>
                        </a:pPr>
                        <a:r>
                          <a:rPr lang="nl-BE" sz="1800" dirty="0">
                            <a:solidFill>
                              <a:schemeClr val="bg1"/>
                            </a:solidFill>
                          </a:rPr>
                          <a:t>DOORSTROOM</a:t>
                        </a:r>
                        <a:endParaRPr sz="1800" dirty="0">
                          <a:solidFill>
                            <a:schemeClr val="bg1"/>
                          </a:solidFill>
                        </a:endParaRPr>
                      </a:p>
                      <a:p>
                        <a:pPr marL="0" marR="0" lvl="0" indent="0" algn="l" rtl="0">
                          <a:spcBef>
                            <a:spcPts val="0"/>
                          </a:spcBef>
                          <a:spcAft>
                            <a:spcPts val="0"/>
                          </a:spcAft>
                          <a:buNone/>
                        </a:pPr>
                        <a:endParaRPr sz="18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71B8"/>
                      </a:solidFill>
                    </a:tcPr>
                  </a:tc>
                  <a:tc hMerge="1">
                    <a:txBody>
                      <a:bodyPr/>
                      <a:lstStyle/>
                      <a:p>
                        <a:endParaRPr lang="nl-BE"/>
                      </a:p>
                    </a:txBody>
                    <a:tcPr/>
                  </a:tc>
                  <a:tc>
                    <a:txBody>
                      <a:bodyPr/>
                      <a:lstStyle/>
                      <a:p>
                        <a:pPr marL="0" marR="0" lvl="0" indent="0" algn="ctr" rtl="0">
                          <a:spcBef>
                            <a:spcPts val="0"/>
                          </a:spcBef>
                          <a:spcAft>
                            <a:spcPts val="0"/>
                          </a:spcAft>
                          <a:buNone/>
                        </a:pPr>
                        <a:r>
                          <a:rPr lang="nl-BE" sz="1800" dirty="0">
                            <a:solidFill>
                              <a:schemeClr val="bg1"/>
                            </a:solidFill>
                          </a:rPr>
                          <a:t>DUBBELE</a:t>
                        </a:r>
                        <a:endParaRPr sz="1800" dirty="0">
                          <a:solidFill>
                            <a:schemeClr val="bg1"/>
                          </a:solidFill>
                        </a:endParaRPr>
                      </a:p>
                      <a:p>
                        <a:pPr marL="0" marR="0" lvl="0" indent="0" algn="ctr" rtl="0">
                          <a:spcBef>
                            <a:spcPts val="0"/>
                          </a:spcBef>
                          <a:spcAft>
                            <a:spcPts val="0"/>
                          </a:spcAft>
                          <a:buNone/>
                        </a:pPr>
                        <a:r>
                          <a:rPr lang="nl-BE" sz="1800" dirty="0">
                            <a:solidFill>
                              <a:schemeClr val="bg1"/>
                            </a:solidFill>
                          </a:rPr>
                          <a:t> FINALITEIT</a:t>
                        </a:r>
                        <a:endParaRPr sz="1800" dirty="0">
                          <a:solidFill>
                            <a:schemeClr val="bg1"/>
                          </a:solidFill>
                        </a:endParaRPr>
                      </a:p>
                      <a:p>
                        <a:pPr marL="0" marR="0" lvl="0" indent="0" algn="l" rtl="0">
                          <a:spcBef>
                            <a:spcPts val="0"/>
                          </a:spcBef>
                          <a:spcAft>
                            <a:spcPts val="0"/>
                          </a:spcAft>
                          <a:buNone/>
                        </a:pPr>
                        <a:endParaRPr sz="18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1D71B8"/>
                      </a:solidFill>
                    </a:tcPr>
                  </a:tc>
                  <a:tc gridSpan="2">
                    <a:txBody>
                      <a:bodyPr/>
                      <a:lstStyle/>
                      <a:p>
                        <a:pPr marL="0" marR="0" lvl="0" indent="0" algn="ctr" rtl="0">
                          <a:spcBef>
                            <a:spcPts val="0"/>
                          </a:spcBef>
                          <a:spcAft>
                            <a:spcPts val="0"/>
                          </a:spcAft>
                          <a:buNone/>
                        </a:pPr>
                        <a:r>
                          <a:rPr lang="nl-BE" sz="1800" dirty="0">
                            <a:solidFill>
                              <a:schemeClr val="bg1"/>
                            </a:solidFill>
                          </a:rPr>
                          <a:t>FINALITEIT </a:t>
                        </a:r>
                        <a:endParaRPr sz="1800" dirty="0">
                          <a:solidFill>
                            <a:schemeClr val="bg1"/>
                          </a:solidFill>
                        </a:endParaRPr>
                      </a:p>
                      <a:p>
                        <a:pPr marL="0" marR="0" lvl="0" indent="0" algn="ctr" rtl="0">
                          <a:spcBef>
                            <a:spcPts val="0"/>
                          </a:spcBef>
                          <a:spcAft>
                            <a:spcPts val="0"/>
                          </a:spcAft>
                          <a:buNone/>
                        </a:pPr>
                        <a:r>
                          <a:rPr lang="nl-BE" sz="1800" dirty="0">
                            <a:solidFill>
                              <a:schemeClr val="bg1"/>
                            </a:solidFill>
                          </a:rPr>
                          <a:t>ARBEIDSMARKT</a:t>
                        </a:r>
                        <a:endParaRPr sz="1800" dirty="0">
                          <a:solidFill>
                            <a:schemeClr val="bg1"/>
                          </a:solidFill>
                        </a:endParaRPr>
                      </a:p>
                      <a:p>
                        <a:pPr marL="0" marR="0" lvl="0" indent="0" algn="l" rtl="0">
                          <a:spcBef>
                            <a:spcPts val="0"/>
                          </a:spcBef>
                          <a:spcAft>
                            <a:spcPts val="0"/>
                          </a:spcAft>
                          <a:buNone/>
                        </a:pPr>
                        <a:endParaRPr sz="1800"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1D71B8"/>
                      </a:solidFill>
                    </a:tcPr>
                  </a:tc>
                  <a:tc hMerge="1">
                    <a:txBody>
                      <a:bodyPr/>
                      <a:lstStyle/>
                      <a:p>
                        <a:endParaRPr lang="nl-BE"/>
                      </a:p>
                    </a:txBody>
                    <a:tcPr/>
                  </a:tc>
                </a:tr>
                <a:tr h="362876">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rtl="0">
                          <a:spcBef>
                            <a:spcPts val="0"/>
                          </a:spcBef>
                          <a:spcAft>
                            <a:spcPts val="0"/>
                          </a:spcAft>
                          <a:buNone/>
                        </a:pPr>
                        <a:r>
                          <a:rPr lang="nl-BE" sz="1013" dirty="0">
                            <a:solidFill>
                              <a:schemeClr val="bg1"/>
                            </a:solidFill>
                            <a:latin typeface="Sniglet"/>
                            <a:ea typeface="Sniglet"/>
                            <a:cs typeface="Sniglet"/>
                            <a:sym typeface="Sniglet"/>
                          </a:rPr>
                          <a:t>ASO</a:t>
                        </a:r>
                        <a:endParaRPr sz="1013" dirty="0">
                          <a:solidFill>
                            <a:schemeClr val="bg1"/>
                          </a:solidFill>
                          <a:latin typeface="Sniglet"/>
                          <a:ea typeface="Sniglet"/>
                          <a:cs typeface="Sniglet"/>
                          <a:sym typeface="Sniglet"/>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spcBef>
                            <a:spcPts val="0"/>
                          </a:spcBef>
                          <a:spcAft>
                            <a:spcPts val="0"/>
                          </a:spcAft>
                          <a:buNone/>
                        </a:pPr>
                        <a:r>
                          <a:rPr lang="nl-BE" sz="1013" dirty="0">
                            <a:solidFill>
                              <a:schemeClr val="bg1"/>
                            </a:solidFill>
                            <a:latin typeface="Sniglet"/>
                            <a:ea typeface="Sniglet"/>
                            <a:cs typeface="Sniglet"/>
                            <a:sym typeface="Sniglet"/>
                          </a:rPr>
                          <a:t>TSO-KSO</a:t>
                        </a:r>
                        <a:endParaRPr sz="1013" dirty="0">
                          <a:solidFill>
                            <a:schemeClr val="bg1"/>
                          </a:solidFill>
                          <a:latin typeface="Sniglet"/>
                          <a:ea typeface="Sniglet"/>
                          <a:cs typeface="Sniglet"/>
                          <a:sym typeface="Sniglet"/>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spcBef>
                            <a:spcPts val="0"/>
                          </a:spcBef>
                          <a:spcAft>
                            <a:spcPts val="0"/>
                          </a:spcAft>
                          <a:buNone/>
                        </a:pPr>
                        <a:r>
                          <a:rPr lang="nl-BE" sz="1013" dirty="0">
                            <a:solidFill>
                              <a:schemeClr val="bg1"/>
                            </a:solidFill>
                            <a:latin typeface="Sniglet"/>
                            <a:ea typeface="Sniglet"/>
                            <a:cs typeface="Sniglet"/>
                            <a:sym typeface="Sniglet"/>
                          </a:rPr>
                          <a:t>TSO-KSO</a:t>
                        </a:r>
                        <a:endParaRPr sz="1013" dirty="0">
                          <a:solidFill>
                            <a:schemeClr val="bg1"/>
                          </a:solidFill>
                          <a:latin typeface="Sniglet"/>
                          <a:ea typeface="Sniglet"/>
                          <a:cs typeface="Sniglet"/>
                          <a:sym typeface="Sniglet"/>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spcBef>
                            <a:spcPts val="0"/>
                          </a:spcBef>
                          <a:spcAft>
                            <a:spcPts val="0"/>
                          </a:spcAft>
                          <a:buNone/>
                        </a:pPr>
                        <a:r>
                          <a:rPr lang="nl-BE" sz="1013" dirty="0">
                            <a:solidFill>
                              <a:schemeClr val="bg1"/>
                            </a:solidFill>
                            <a:latin typeface="Sniglet"/>
                            <a:ea typeface="Sniglet"/>
                            <a:cs typeface="Sniglet"/>
                            <a:sym typeface="Sniglet"/>
                          </a:rPr>
                          <a:t>(D)BSO</a:t>
                        </a:r>
                        <a:endParaRPr sz="1013" dirty="0">
                          <a:solidFill>
                            <a:schemeClr val="bg1"/>
                          </a:solidFill>
                          <a:latin typeface="Sniglet"/>
                          <a:ea typeface="Sniglet"/>
                          <a:cs typeface="Sniglet"/>
                          <a:sym typeface="Sniglet"/>
                        </a:endParaRPr>
                      </a:p>
                    </a:txBody>
                    <a:tcPr marL="91450" marR="91450" marT="45725" marB="457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spcBef>
                            <a:spcPts val="0"/>
                          </a:spcBef>
                          <a:spcAft>
                            <a:spcPts val="0"/>
                          </a:spcAft>
                          <a:buNone/>
                        </a:pPr>
                        <a:r>
                          <a:rPr lang="nl-BE" sz="1000" dirty="0" err="1">
                            <a:solidFill>
                              <a:schemeClr val="bg1"/>
                            </a:solidFill>
                            <a:latin typeface="Sniglet"/>
                            <a:ea typeface="Sniglet"/>
                            <a:cs typeface="Sniglet"/>
                            <a:sym typeface="Sniglet"/>
                          </a:rPr>
                          <a:t>BuSO</a:t>
                        </a:r>
                        <a:endParaRPr sz="1000" dirty="0">
                          <a:solidFill>
                            <a:schemeClr val="bg1"/>
                          </a:solidFill>
                          <a:latin typeface="Sniglet"/>
                          <a:ea typeface="Sniglet"/>
                          <a:cs typeface="Sniglet"/>
                          <a:sym typeface="Sniglet"/>
                        </a:endParaRPr>
                      </a:p>
                    </a:txBody>
                    <a:tcPr marL="91450" marR="91450" marT="45725" marB="4572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Taal &amp; cultuur</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rowSpan="8">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STEM</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Kunst &amp; creatie</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Land- &amp; tuinbouw</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Economie &amp; organisatie</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Maatschappij &amp; welzijn</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Sport</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r>
                <a:tr h="336266">
                  <a:tc>
                    <a:txBody>
                      <a:bodyPr/>
                      <a:lstStyle/>
                      <a:p>
                        <a:pPr marL="0" marR="0" lvl="0" indent="0" algn="l" rtl="0">
                          <a:spcBef>
                            <a:spcPts val="0"/>
                          </a:spcBef>
                          <a:spcAft>
                            <a:spcPts val="0"/>
                          </a:spcAft>
                          <a:buNone/>
                        </a:pPr>
                        <a:r>
                          <a:rPr lang="nl-BE" sz="1600" dirty="0">
                            <a:solidFill>
                              <a:schemeClr val="bg1"/>
                            </a:solidFill>
                            <a:latin typeface="Sniglet"/>
                            <a:ea typeface="Sniglet"/>
                            <a:cs typeface="Sniglet"/>
                            <a:sym typeface="Sniglet"/>
                          </a:rPr>
                          <a:t>Voeding &amp; horeca</a:t>
                        </a:r>
                        <a:endParaRPr sz="1600" dirty="0">
                          <a:solidFill>
                            <a:schemeClr val="bg1"/>
                          </a:solidFill>
                          <a:latin typeface="Sniglet"/>
                          <a:ea typeface="Sniglet"/>
                          <a:cs typeface="Sniglet"/>
                          <a:sym typeface="Sniglet"/>
                        </a:endParaRPr>
                      </a:p>
                    </a:txBody>
                    <a:tcPr marL="91450" marR="91450" marT="45725" marB="4572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008D36"/>
                      </a:solidFill>
                    </a:tcPr>
                  </a:tc>
                  <a:tc vMerge="1">
                    <a:txBody>
                      <a:bodyPr/>
                      <a:lstStyle/>
                      <a:p>
                        <a:endParaRPr lang="nl-BE"/>
                      </a:p>
                    </a:txBody>
                    <a:tcPr/>
                  </a:tc>
                  <a:tc>
                    <a:txBody>
                      <a:bodyPr/>
                      <a:lstStyle/>
                      <a:p>
                        <a:pPr marL="0" marR="0" lvl="0" indent="0" algn="l" rtl="0">
                          <a:spcBef>
                            <a:spcPts val="0"/>
                          </a:spcBef>
                          <a:spcAft>
                            <a:spcPts val="0"/>
                          </a:spcAft>
                          <a:buNone/>
                        </a:pPr>
                        <a:endParaRPr sz="1013">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marL="0" marR="0" lvl="0" indent="0" algn="l" rtl="0">
                          <a:spcBef>
                            <a:spcPts val="0"/>
                          </a:spcBef>
                          <a:spcAft>
                            <a:spcPts val="0"/>
                          </a:spcAft>
                          <a:buNone/>
                        </a:pPr>
                        <a:endParaRPr sz="1013" dirty="0">
                          <a:solidFill>
                            <a:schemeClr val="bg1"/>
                          </a:solidFill>
                        </a:endParaRPr>
                      </a:p>
                    </a:txBody>
                    <a:tcPr marL="91450" marR="91450" marT="45725" marB="45725">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lumMod val="20000"/>
                          <a:lumOff val="80000"/>
                        </a:schemeClr>
                      </a:solidFill>
                    </a:tcPr>
                  </a:tc>
                </a:tr>
              </a:tbl>
            </a:graphicData>
          </a:graphic>
        </p:graphicFrame>
        <p:sp>
          <p:nvSpPr>
            <p:cNvPr id="6" name="Google Shape;884;p73"/>
            <p:cNvSpPr/>
            <p:nvPr/>
          </p:nvSpPr>
          <p:spPr>
            <a:xfrm>
              <a:off x="3203848" y="771550"/>
              <a:ext cx="5782315" cy="864096"/>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7" name="Google Shape;885;p73"/>
            <p:cNvCxnSpPr/>
            <p:nvPr/>
          </p:nvCxnSpPr>
          <p:spPr>
            <a:xfrm flipH="1">
              <a:off x="2551463" y="1019381"/>
              <a:ext cx="593255" cy="184301"/>
            </a:xfrm>
            <a:prstGeom prst="straightConnector1">
              <a:avLst/>
            </a:prstGeom>
            <a:noFill/>
            <a:ln w="25400" cap="flat" cmpd="sng">
              <a:solidFill>
                <a:srgbClr val="C00000"/>
              </a:solidFill>
              <a:prstDash val="solid"/>
              <a:round/>
              <a:headEnd type="none" w="sm" len="sm"/>
              <a:tailEnd type="triangle" w="med" len="med"/>
            </a:ln>
            <a:effectLst>
              <a:outerShdw blurRad="40000" dist="20000" dir="5400000" rotWithShape="0">
                <a:srgbClr val="000000">
                  <a:alpha val="37647"/>
                </a:srgbClr>
              </a:outerShdw>
            </a:effectLst>
          </p:spPr>
        </p:cxnSp>
        <p:sp>
          <p:nvSpPr>
            <p:cNvPr id="8" name="Google Shape;886;p73"/>
            <p:cNvSpPr txBox="1"/>
            <p:nvPr/>
          </p:nvSpPr>
          <p:spPr>
            <a:xfrm>
              <a:off x="1187347" y="1066704"/>
              <a:ext cx="13641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BE" sz="1800" b="0" i="0" u="none" strike="noStrike" cap="none" dirty="0" err="1">
                  <a:solidFill>
                    <a:srgbClr val="C00000"/>
                  </a:solidFill>
                  <a:latin typeface="Sniglet"/>
                  <a:ea typeface="Sniglet"/>
                  <a:cs typeface="Sniglet"/>
                  <a:sym typeface="Sniglet"/>
                </a:rPr>
                <a:t>Finaliteiten</a:t>
              </a:r>
              <a:endParaRPr sz="1800" b="0" i="0" u="none" strike="noStrike" cap="none" dirty="0">
                <a:solidFill>
                  <a:srgbClr val="C00000"/>
                </a:solidFill>
                <a:latin typeface="Sniglet"/>
                <a:ea typeface="Sniglet"/>
                <a:cs typeface="Sniglet"/>
                <a:sym typeface="Sniglet"/>
              </a:endParaRPr>
            </a:p>
          </p:txBody>
        </p:sp>
        <p:sp>
          <p:nvSpPr>
            <p:cNvPr id="9" name="Google Shape;887;p73"/>
            <p:cNvSpPr/>
            <p:nvPr/>
          </p:nvSpPr>
          <p:spPr>
            <a:xfrm>
              <a:off x="3203848" y="1851670"/>
              <a:ext cx="5782315" cy="216024"/>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sp>
          <p:nvSpPr>
            <p:cNvPr id="10" name="Google Shape;890;p73"/>
            <p:cNvSpPr/>
            <p:nvPr/>
          </p:nvSpPr>
          <p:spPr>
            <a:xfrm>
              <a:off x="240076" y="2067694"/>
              <a:ext cx="2600391" cy="2828987"/>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latin typeface="Arial"/>
                <a:ea typeface="Arial"/>
                <a:cs typeface="Arial"/>
                <a:sym typeface="Arial"/>
              </a:endParaRPr>
            </a:p>
          </p:txBody>
        </p:sp>
        <p:cxnSp>
          <p:nvCxnSpPr>
            <p:cNvPr id="11" name="Google Shape;891;p73"/>
            <p:cNvCxnSpPr/>
            <p:nvPr/>
          </p:nvCxnSpPr>
          <p:spPr>
            <a:xfrm>
              <a:off x="2860705" y="3003798"/>
              <a:ext cx="976800" cy="131987"/>
            </a:xfrm>
            <a:prstGeom prst="straightConnector1">
              <a:avLst/>
            </a:prstGeom>
            <a:noFill/>
            <a:ln w="25400" cap="flat" cmpd="sng">
              <a:solidFill>
                <a:srgbClr val="C00000"/>
              </a:solidFill>
              <a:prstDash val="solid"/>
              <a:round/>
              <a:headEnd type="none" w="sm" len="sm"/>
              <a:tailEnd type="triangle" w="med" len="med"/>
            </a:ln>
            <a:effectLst>
              <a:outerShdw blurRad="40000" dist="20000" dir="5400000" rotWithShape="0">
                <a:srgbClr val="000000">
                  <a:alpha val="37647"/>
                </a:srgbClr>
              </a:outerShdw>
            </a:effectLst>
          </p:spPr>
        </p:cxnSp>
        <p:sp>
          <p:nvSpPr>
            <p:cNvPr id="12" name="Google Shape;892;p73"/>
            <p:cNvSpPr txBox="1"/>
            <p:nvPr/>
          </p:nvSpPr>
          <p:spPr>
            <a:xfrm>
              <a:off x="3837505" y="2946387"/>
              <a:ext cx="277783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BE" sz="1800" b="0" i="0" u="none" strike="noStrike" cap="none" dirty="0">
                  <a:solidFill>
                    <a:srgbClr val="C00000"/>
                  </a:solidFill>
                  <a:latin typeface="Sniglet"/>
                  <a:ea typeface="Sniglet"/>
                  <a:cs typeface="Sniglet"/>
                  <a:sym typeface="Sniglet"/>
                </a:rPr>
                <a:t>8 domeinen</a:t>
              </a:r>
              <a:endParaRPr sz="1800" b="0" i="0" u="none" strike="noStrike" cap="none" dirty="0">
                <a:solidFill>
                  <a:srgbClr val="C00000"/>
                </a:solidFill>
                <a:latin typeface="Sniglet"/>
                <a:ea typeface="Sniglet"/>
                <a:cs typeface="Sniglet"/>
                <a:sym typeface="Sniglet"/>
              </a:endParaRPr>
            </a:p>
          </p:txBody>
        </p:sp>
      </p:grpSp>
      <p:cxnSp>
        <p:nvCxnSpPr>
          <p:cNvPr id="14" name="Google Shape;888;p73"/>
          <p:cNvCxnSpPr/>
          <p:nvPr/>
        </p:nvCxnSpPr>
        <p:spPr>
          <a:xfrm>
            <a:off x="6195880" y="1958215"/>
            <a:ext cx="442386" cy="283282"/>
          </a:xfrm>
          <a:prstGeom prst="straightConnector1">
            <a:avLst/>
          </a:prstGeom>
          <a:noFill/>
          <a:ln w="25400" cap="flat" cmpd="sng">
            <a:solidFill>
              <a:srgbClr val="C00000"/>
            </a:solidFill>
            <a:prstDash val="solid"/>
            <a:round/>
            <a:headEnd type="none" w="sm" len="sm"/>
            <a:tailEnd type="triangle" w="med" len="med"/>
          </a:ln>
          <a:effectLst>
            <a:outerShdw blurRad="40000" dist="20000" dir="5400000" rotWithShape="0">
              <a:srgbClr val="000000">
                <a:alpha val="37647"/>
              </a:srgbClr>
            </a:outerShdw>
          </a:effectLst>
        </p:spPr>
      </p:cxnSp>
      <p:sp>
        <p:nvSpPr>
          <p:cNvPr id="15" name="Google Shape;889;p73"/>
          <p:cNvSpPr txBox="1"/>
          <p:nvPr/>
        </p:nvSpPr>
        <p:spPr>
          <a:xfrm>
            <a:off x="5940152" y="2215674"/>
            <a:ext cx="209720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BE" sz="1800" b="0" i="0" u="none" strike="noStrike" cap="none" dirty="0">
                <a:solidFill>
                  <a:srgbClr val="C00000"/>
                </a:solidFill>
                <a:latin typeface="Sniglet"/>
                <a:ea typeface="Sniglet"/>
                <a:cs typeface="Sniglet"/>
                <a:sym typeface="Sniglet"/>
              </a:rPr>
              <a:t>Onderwijsvormen</a:t>
            </a:r>
            <a:endParaRPr sz="1800" b="0" i="0" u="none" strike="noStrike" cap="none" dirty="0">
              <a:solidFill>
                <a:srgbClr val="C00000"/>
              </a:solidFill>
              <a:latin typeface="Sniglet"/>
              <a:ea typeface="Sniglet"/>
              <a:cs typeface="Sniglet"/>
              <a:sym typeface="Sniglet"/>
            </a:endParaRPr>
          </a:p>
        </p:txBody>
      </p:sp>
    </p:spTree>
    <p:extLst>
      <p:ext uri="{BB962C8B-B14F-4D97-AF65-F5344CB8AC3E}">
        <p14:creationId xmlns:p14="http://schemas.microsoft.com/office/powerpoint/2010/main" val="3988516316"/>
      </p:ext>
    </p:extLst>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68000" y="1260000"/>
            <a:ext cx="6563072" cy="2808312"/>
          </a:xfrm>
        </p:spPr>
        <p:txBody>
          <a:bodyPr>
            <a:normAutofit/>
          </a:bodyPr>
          <a:lstStyle/>
          <a:p>
            <a:pPr>
              <a:buFont typeface="Wingdings" panose="05000000000000000000" pitchFamily="2" charset="2"/>
              <a:buChar char="ü"/>
            </a:pPr>
            <a:r>
              <a:rPr lang="nl-BE" sz="1800" dirty="0">
                <a:solidFill>
                  <a:srgbClr val="002060"/>
                </a:solidFill>
                <a:cs typeface="Arial" panose="020B0604020202020204" pitchFamily="34" charset="0"/>
              </a:rPr>
              <a:t>Veel </a:t>
            </a:r>
            <a:r>
              <a:rPr lang="nl-BE" sz="1800" b="1" dirty="0">
                <a:solidFill>
                  <a:srgbClr val="002060"/>
                </a:solidFill>
                <a:cs typeface="Arial" panose="020B0604020202020204" pitchFamily="34" charset="0"/>
              </a:rPr>
              <a:t>praktijk</a:t>
            </a:r>
            <a:r>
              <a:rPr lang="nl-BE" sz="1800" dirty="0">
                <a:solidFill>
                  <a:srgbClr val="002060"/>
                </a:solidFill>
                <a:cs typeface="Arial" panose="020B0604020202020204" pitchFamily="34" charset="0"/>
              </a:rPr>
              <a:t> of handwerk </a:t>
            </a:r>
          </a:p>
          <a:p>
            <a:pPr>
              <a:buFont typeface="Wingdings" panose="05000000000000000000" pitchFamily="2" charset="2"/>
              <a:buChar char="ü"/>
            </a:pPr>
            <a:endParaRPr lang="nl-BE" sz="1800" dirty="0">
              <a:solidFill>
                <a:srgbClr val="002060"/>
              </a:solidFill>
              <a:cs typeface="Arial" panose="020B0604020202020204" pitchFamily="34" charset="0"/>
            </a:endParaRPr>
          </a:p>
          <a:p>
            <a:pPr>
              <a:buFont typeface="Wingdings" panose="05000000000000000000" pitchFamily="2" charset="2"/>
              <a:buChar char="ü"/>
            </a:pPr>
            <a:r>
              <a:rPr lang="nl-BE" sz="1800" dirty="0">
                <a:solidFill>
                  <a:srgbClr val="002060"/>
                </a:solidFill>
                <a:cs typeface="Arial" panose="020B0604020202020204" pitchFamily="34" charset="0"/>
              </a:rPr>
              <a:t>Beperkte algemene </a:t>
            </a:r>
            <a:r>
              <a:rPr lang="nl-BE" sz="1800" dirty="0" smtClean="0">
                <a:solidFill>
                  <a:srgbClr val="002060"/>
                </a:solidFill>
                <a:cs typeface="Arial" panose="020B0604020202020204" pitchFamily="34" charset="0"/>
              </a:rPr>
              <a:t>vorming</a:t>
            </a:r>
          </a:p>
          <a:p>
            <a:pPr marL="0" indent="0">
              <a:buNone/>
            </a:pPr>
            <a:endParaRPr lang="nl-BE" sz="1800" dirty="0">
              <a:solidFill>
                <a:srgbClr val="002060"/>
              </a:solidFill>
              <a:cs typeface="Arial" panose="020B0604020202020204" pitchFamily="34" charset="0"/>
            </a:endParaRPr>
          </a:p>
          <a:p>
            <a:pPr>
              <a:buFont typeface="Wingdings" panose="05000000000000000000" pitchFamily="2" charset="2"/>
              <a:buChar char="ü"/>
            </a:pPr>
            <a:r>
              <a:rPr lang="nl-BE" sz="1800" dirty="0" smtClean="0">
                <a:solidFill>
                  <a:srgbClr val="002060"/>
                </a:solidFill>
                <a:cs typeface="Arial" panose="020B0604020202020204" pitchFamily="34" charset="0"/>
              </a:rPr>
              <a:t>Duidelijke link tussen theorie en praktijk</a:t>
            </a:r>
            <a:endParaRPr lang="nl-BE" sz="1800" dirty="0">
              <a:solidFill>
                <a:srgbClr val="002060"/>
              </a:solidFill>
              <a:cs typeface="Arial" panose="020B0604020202020204" pitchFamily="34" charset="0"/>
            </a:endParaRPr>
          </a:p>
          <a:p>
            <a:pPr marL="0" indent="0">
              <a:buNone/>
            </a:pPr>
            <a:endParaRPr lang="nl-BE" sz="1800" dirty="0">
              <a:solidFill>
                <a:srgbClr val="002060"/>
              </a:solidFill>
              <a:cs typeface="Arial" panose="020B0604020202020204" pitchFamily="34" charset="0"/>
            </a:endParaRPr>
          </a:p>
          <a:p>
            <a:pPr>
              <a:buFont typeface="Wingdings" panose="05000000000000000000" pitchFamily="2" charset="2"/>
              <a:buChar char="ü"/>
            </a:pPr>
            <a:r>
              <a:rPr lang="nl-BE" sz="1800" dirty="0">
                <a:solidFill>
                  <a:srgbClr val="002060"/>
                </a:solidFill>
                <a:cs typeface="Arial" panose="020B0604020202020204" pitchFamily="34" charset="0"/>
              </a:rPr>
              <a:t>Directe vorming naar een </a:t>
            </a:r>
            <a:r>
              <a:rPr lang="nl-BE" sz="1800" b="1" dirty="0">
                <a:solidFill>
                  <a:srgbClr val="002060"/>
                </a:solidFill>
                <a:cs typeface="Arial" panose="020B0604020202020204" pitchFamily="34" charset="0"/>
              </a:rPr>
              <a:t>beroep</a:t>
            </a:r>
          </a:p>
          <a:p>
            <a:pPr marL="0" indent="0">
              <a:buNone/>
            </a:pPr>
            <a:endParaRPr lang="nl-BE" sz="1800" b="1" dirty="0">
              <a:solidFill>
                <a:srgbClr val="002060"/>
              </a:solidFill>
              <a:cs typeface="Arial" panose="020B0604020202020204" pitchFamily="34" charset="0"/>
            </a:endParaRPr>
          </a:p>
          <a:p>
            <a:pPr marL="0" indent="0">
              <a:buNone/>
            </a:pPr>
            <a:endParaRPr lang="nl-BE" sz="1800" dirty="0">
              <a:solidFill>
                <a:srgbClr val="002060"/>
              </a:solidFill>
            </a:endParaRPr>
          </a:p>
        </p:txBody>
      </p:sp>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Finaliteit Arbeidsmarkt : (D)BSO en </a:t>
            </a:r>
            <a:r>
              <a:rPr lang="nl-BE" sz="3200" b="1" dirty="0" err="1" smtClean="0">
                <a:solidFill>
                  <a:schemeClr val="accent6">
                    <a:lumMod val="75000"/>
                  </a:schemeClr>
                </a:solidFill>
                <a:latin typeface="Arial" panose="020B0604020202020204" pitchFamily="34" charset="0"/>
                <a:cs typeface="Arial" panose="020B0604020202020204" pitchFamily="34" charset="0"/>
              </a:rPr>
              <a:t>BuSO</a:t>
            </a:r>
            <a:r>
              <a:rPr lang="nl-BE" sz="3200" b="1" dirty="0" smtClean="0">
                <a:solidFill>
                  <a:schemeClr val="accent6">
                    <a:lumMod val="75000"/>
                  </a:schemeClr>
                </a:solidFill>
                <a:latin typeface="Arial" panose="020B0604020202020204" pitchFamily="34" charset="0"/>
                <a:cs typeface="Arial" panose="020B0604020202020204" pitchFamily="34" charset="0"/>
              </a:rPr>
              <a:t> </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468052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Finaliteit Arbeidsmarkt : (D)BSO en </a:t>
            </a:r>
            <a:r>
              <a:rPr lang="nl-BE" sz="3200" b="1" dirty="0" err="1" smtClean="0">
                <a:solidFill>
                  <a:schemeClr val="accent6">
                    <a:lumMod val="75000"/>
                  </a:schemeClr>
                </a:solidFill>
                <a:latin typeface="Arial" panose="020B0604020202020204" pitchFamily="34" charset="0"/>
                <a:cs typeface="Arial" panose="020B0604020202020204" pitchFamily="34" charset="0"/>
              </a:rPr>
              <a:t>BuSO</a:t>
            </a:r>
            <a:r>
              <a:rPr lang="nl-BE" sz="3200" b="1" dirty="0" smtClean="0">
                <a:solidFill>
                  <a:schemeClr val="accent6">
                    <a:lumMod val="75000"/>
                  </a:schemeClr>
                </a:solidFill>
                <a:latin typeface="Arial" panose="020B0604020202020204" pitchFamily="34" charset="0"/>
                <a:cs typeface="Arial" panose="020B0604020202020204" pitchFamily="34" charset="0"/>
              </a:rPr>
              <a:t> </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468052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1"/>
          <p:cNvSpPr>
            <a:spLocks noGrp="1"/>
          </p:cNvSpPr>
          <p:nvPr>
            <p:ph idx="1"/>
          </p:nvPr>
        </p:nvSpPr>
        <p:spPr>
          <a:xfrm>
            <a:off x="235999" y="792002"/>
            <a:ext cx="5704153" cy="339588"/>
          </a:xfrm>
        </p:spPr>
        <p:txBody>
          <a:bodyPr>
            <a:noAutofit/>
          </a:bodyPr>
          <a:lstStyle/>
          <a:p>
            <a:pPr marL="0" indent="0">
              <a:buNone/>
            </a:pPr>
            <a:r>
              <a:rPr lang="nl-BE" sz="2000" dirty="0" smtClean="0">
                <a:solidFill>
                  <a:srgbClr val="1D71B8"/>
                </a:solidFill>
              </a:rPr>
              <a:t>Voorbeelden van richtingen BSO in de 2</a:t>
            </a:r>
            <a:r>
              <a:rPr lang="nl-BE" sz="2000" baseline="30000" dirty="0" smtClean="0">
                <a:solidFill>
                  <a:srgbClr val="1D71B8"/>
                </a:solidFill>
              </a:rPr>
              <a:t>de</a:t>
            </a:r>
            <a:r>
              <a:rPr lang="nl-BE" sz="2000" dirty="0" smtClean="0">
                <a:solidFill>
                  <a:srgbClr val="1D71B8"/>
                </a:solidFill>
              </a:rPr>
              <a:t> graad :</a:t>
            </a:r>
            <a:endParaRPr lang="nl-BE" sz="2000" dirty="0">
              <a:solidFill>
                <a:srgbClr val="1D71B8"/>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671414704"/>
              </p:ext>
            </p:extLst>
          </p:nvPr>
        </p:nvGraphicFramePr>
        <p:xfrm>
          <a:off x="1331640" y="1275606"/>
          <a:ext cx="3456384" cy="3235960"/>
        </p:xfrm>
        <a:graphic>
          <a:graphicData uri="http://schemas.openxmlformats.org/drawingml/2006/table">
            <a:tbl>
              <a:tblPr firstRow="1" bandRow="1">
                <a:tableStyleId>{5C22544A-7EE6-4342-B048-85BDC9FD1C3A}</a:tableStyleId>
              </a:tblPr>
              <a:tblGrid>
                <a:gridCol w="3456384"/>
              </a:tblGrid>
              <a:tr h="370840">
                <a:tc>
                  <a:txBody>
                    <a:bodyPr/>
                    <a:lstStyle/>
                    <a:p>
                      <a:r>
                        <a:rPr lang="nl-BE" b="0" dirty="0" smtClean="0">
                          <a:solidFill>
                            <a:srgbClr val="1D71B8"/>
                          </a:solidFill>
                        </a:rPr>
                        <a:t>Onthaal en recreatie</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dirty="0" smtClean="0">
                          <a:solidFill>
                            <a:srgbClr val="1D71B8"/>
                          </a:solidFill>
                        </a:rPr>
                        <a:t>Bouw</a:t>
                      </a:r>
                    </a:p>
                    <a:p>
                      <a:r>
                        <a:rPr lang="nl-BE" dirty="0" smtClean="0">
                          <a:solidFill>
                            <a:srgbClr val="1D71B8"/>
                          </a:solidFill>
                        </a:rPr>
                        <a:t>Elektriciteit</a:t>
                      </a:r>
                    </a:p>
                    <a:p>
                      <a:r>
                        <a:rPr lang="nl-BE" dirty="0" smtClean="0">
                          <a:solidFill>
                            <a:srgbClr val="1D71B8"/>
                          </a:solidFill>
                        </a:rPr>
                        <a:t>Hout</a:t>
                      </a:r>
                    </a:p>
                    <a:p>
                      <a:r>
                        <a:rPr lang="nl-BE" dirty="0" smtClean="0">
                          <a:solidFill>
                            <a:srgbClr val="1D71B8"/>
                          </a:solidFill>
                        </a:rPr>
                        <a:t>Mechanica</a:t>
                      </a:r>
                    </a:p>
                    <a:p>
                      <a:r>
                        <a:rPr lang="nl-BE" dirty="0" smtClean="0">
                          <a:solidFill>
                            <a:srgbClr val="1D71B8"/>
                          </a:solidFill>
                        </a:rPr>
                        <a:t>Printmedia</a:t>
                      </a:r>
                    </a:p>
                    <a:p>
                      <a:r>
                        <a:rPr lang="nl-BE" dirty="0" smtClean="0">
                          <a:solidFill>
                            <a:srgbClr val="1D71B8"/>
                          </a:solidFill>
                        </a:rPr>
                        <a:t>Schilderen en decoratie</a:t>
                      </a:r>
                      <a:br>
                        <a:rPr lang="nl-BE" dirty="0" smtClean="0">
                          <a:solidFill>
                            <a:srgbClr val="1D71B8"/>
                          </a:solidFill>
                        </a:rPr>
                      </a:br>
                      <a:r>
                        <a:rPr lang="nl-BE" dirty="0" smtClean="0">
                          <a:solidFill>
                            <a:srgbClr val="1D71B8"/>
                          </a:solidFill>
                        </a:rPr>
                        <a:t>Binnenvaart</a:t>
                      </a:r>
                    </a:p>
                    <a:p>
                      <a:r>
                        <a:rPr lang="nl-BE" dirty="0" smtClean="0">
                          <a:solidFill>
                            <a:srgbClr val="1D71B8"/>
                          </a:solidFill>
                        </a:rPr>
                        <a:t>Zeevisserij</a:t>
                      </a:r>
                    </a:p>
                    <a:p>
                      <a:r>
                        <a:rPr lang="nl-BE" dirty="0" smtClean="0">
                          <a:solidFill>
                            <a:srgbClr val="1D71B8"/>
                          </a:solidFill>
                        </a:rPr>
                        <a:t>Textiel</a:t>
                      </a:r>
                      <a:endParaRPr lang="nl-BE"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dirty="0" smtClean="0">
                          <a:solidFill>
                            <a:srgbClr val="1D71B8"/>
                          </a:solidFill>
                        </a:rPr>
                        <a:t>Artistiek-creatieve bewerkingen</a:t>
                      </a:r>
                    </a:p>
                    <a:p>
                      <a:r>
                        <a:rPr lang="nl-BE" dirty="0" smtClean="0">
                          <a:solidFill>
                            <a:srgbClr val="1D71B8"/>
                          </a:solidFill>
                        </a:rPr>
                        <a:t>Decor en etalage</a:t>
                      </a:r>
                      <a:endParaRPr lang="nl-BE"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956395312"/>
              </p:ext>
            </p:extLst>
          </p:nvPr>
        </p:nvGraphicFramePr>
        <p:xfrm>
          <a:off x="5004048" y="1275606"/>
          <a:ext cx="3816424" cy="2966720"/>
        </p:xfrm>
        <a:graphic>
          <a:graphicData uri="http://schemas.openxmlformats.org/drawingml/2006/table">
            <a:tbl>
              <a:tblPr firstRow="1" bandRow="1">
                <a:tableStyleId>{5C22544A-7EE6-4342-B048-85BDC9FD1C3A}</a:tableStyleId>
              </a:tblPr>
              <a:tblGrid>
                <a:gridCol w="3816424"/>
              </a:tblGrid>
              <a:tr h="370840">
                <a:tc>
                  <a:txBody>
                    <a:bodyPr/>
                    <a:lstStyle/>
                    <a:p>
                      <a:pPr marL="0" marR="0" indent="0" algn="l" defTabSz="816348" rtl="0" eaLnBrk="1" fontAlgn="auto" latinLnBrk="0" hangingPunct="1">
                        <a:lnSpc>
                          <a:spcPct val="100000"/>
                        </a:lnSpc>
                        <a:spcBef>
                          <a:spcPts val="0"/>
                        </a:spcBef>
                        <a:spcAft>
                          <a:spcPts val="0"/>
                        </a:spcAft>
                        <a:buClrTx/>
                        <a:buSzTx/>
                        <a:buFontTx/>
                        <a:buNone/>
                        <a:tabLst/>
                        <a:defRPr/>
                      </a:pPr>
                      <a:r>
                        <a:rPr lang="nl-BE" b="0" dirty="0" smtClean="0">
                          <a:solidFill>
                            <a:srgbClr val="1D71B8"/>
                          </a:solidFill>
                        </a:rPr>
                        <a:t>Plant, dier en milieu</a:t>
                      </a:r>
                      <a:br>
                        <a:rPr lang="nl-BE" b="0" dirty="0" smtClean="0">
                          <a:solidFill>
                            <a:srgbClr val="1D71B8"/>
                          </a:solidFill>
                        </a:rPr>
                      </a:br>
                      <a:r>
                        <a:rPr lang="nl-BE" b="0" dirty="0" err="1" smtClean="0">
                          <a:solidFill>
                            <a:srgbClr val="1D71B8"/>
                          </a:solidFill>
                        </a:rPr>
                        <a:t>Paardenhouderij</a:t>
                      </a:r>
                      <a:endParaRPr lang="nl-BE" b="0" dirty="0" smtClean="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Organisatie en Logistiek</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Haar- en Schoonheidsverzorging</a:t>
                      </a:r>
                    </a:p>
                    <a:p>
                      <a:r>
                        <a:rPr lang="nl-BE" b="0" dirty="0" smtClean="0">
                          <a:solidFill>
                            <a:srgbClr val="1D71B8"/>
                          </a:solidFill>
                        </a:rPr>
                        <a:t>Moderealisatie</a:t>
                      </a:r>
                      <a:r>
                        <a:rPr lang="nl-BE" b="0" baseline="0" dirty="0" smtClean="0">
                          <a:solidFill>
                            <a:srgbClr val="1D71B8"/>
                          </a:solidFill>
                        </a:rPr>
                        <a:t> en textielverzorging</a:t>
                      </a:r>
                    </a:p>
                    <a:p>
                      <a:r>
                        <a:rPr lang="nl-BE" b="0" baseline="0" dirty="0" smtClean="0">
                          <a:solidFill>
                            <a:srgbClr val="1D71B8"/>
                          </a:solidFill>
                        </a:rPr>
                        <a:t>Zorg en Welzijn</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Topsport</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Bakkerij</a:t>
                      </a:r>
                    </a:p>
                    <a:p>
                      <a:r>
                        <a:rPr lang="nl-BE" b="0" dirty="0" smtClean="0">
                          <a:solidFill>
                            <a:srgbClr val="1D71B8"/>
                          </a:solidFill>
                        </a:rPr>
                        <a:t>Restaurant en Keuken</a:t>
                      </a:r>
                    </a:p>
                    <a:p>
                      <a:r>
                        <a:rPr lang="nl-BE" b="0" dirty="0" smtClean="0">
                          <a:solidFill>
                            <a:srgbClr val="1D71B8"/>
                          </a:solidFill>
                        </a:rPr>
                        <a:t>Slagerij</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86593807"/>
      </p:ext>
    </p:extLst>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Finaliteit Doorstroom: ASO</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421196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txBox="1">
            <a:spLocks/>
          </p:cNvSpPr>
          <p:nvPr/>
        </p:nvSpPr>
        <p:spPr>
          <a:xfrm>
            <a:off x="1368000" y="1260000"/>
            <a:ext cx="6563072" cy="3183958"/>
          </a:xfrm>
          <a:prstGeom prst="rect">
            <a:avLst/>
          </a:prstGeom>
        </p:spPr>
        <p:txBody>
          <a:bodyPr vert="horz" lIns="81635" tIns="40817" rIns="81635" bIns="40817" rtlCol="0">
            <a:normAutofit/>
          </a:bodyPr>
          <a:lstStyle>
            <a:lvl1pPr marL="204087" indent="-204087" algn="l" defTabSz="816348" rtl="0" eaLnBrk="1" latinLnBrk="0" hangingPunct="1">
              <a:lnSpc>
                <a:spcPct val="90000"/>
              </a:lnSpc>
              <a:spcBef>
                <a:spcPts val="893"/>
              </a:spcBef>
              <a:buFont typeface="Helvetica" pitchFamily="2" charset="0"/>
              <a:buChar char="⁃"/>
              <a:defRPr sz="2500" kern="1200">
                <a:solidFill>
                  <a:schemeClr val="tx1"/>
                </a:solidFill>
                <a:latin typeface="+mn-lt"/>
                <a:ea typeface="+mn-ea"/>
                <a:cs typeface="+mn-cs"/>
              </a:defRPr>
            </a:lvl1pPr>
            <a:lvl2pPr marL="612261" indent="-204087" algn="l" defTabSz="816348" rtl="0" eaLnBrk="1" latinLnBrk="0" hangingPunct="1">
              <a:lnSpc>
                <a:spcPct val="90000"/>
              </a:lnSpc>
              <a:spcBef>
                <a:spcPts val="446"/>
              </a:spcBef>
              <a:buFont typeface="Helvetica" pitchFamily="2" charset="0"/>
              <a:buChar char="⁃"/>
              <a:defRPr sz="2200" kern="1200">
                <a:solidFill>
                  <a:schemeClr val="tx1"/>
                </a:solidFill>
                <a:latin typeface="+mn-lt"/>
                <a:ea typeface="+mn-ea"/>
                <a:cs typeface="+mn-cs"/>
              </a:defRPr>
            </a:lvl2pPr>
            <a:lvl3pPr marL="1020435" indent="-204087" algn="l" defTabSz="816348" rtl="0" eaLnBrk="1" latinLnBrk="0" hangingPunct="1">
              <a:lnSpc>
                <a:spcPct val="90000"/>
              </a:lnSpc>
              <a:spcBef>
                <a:spcPts val="446"/>
              </a:spcBef>
              <a:buFont typeface="Helvetica" pitchFamily="2" charset="0"/>
              <a:buChar char="⁃"/>
              <a:defRPr sz="1800" kern="1200">
                <a:solidFill>
                  <a:schemeClr val="tx1"/>
                </a:solidFill>
                <a:latin typeface="+mn-lt"/>
                <a:ea typeface="+mn-ea"/>
                <a:cs typeface="+mn-cs"/>
              </a:defRPr>
            </a:lvl3pPr>
            <a:lvl4pPr marL="1428609"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4pPr>
            <a:lvl5pPr marL="1836783"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5pPr>
            <a:lvl6pPr marL="2244957"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3131"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1305"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9479"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Uitsluitend algemene vorming</a:t>
            </a:r>
          </a:p>
          <a:p>
            <a:pPr marL="0" indent="0" fontAlgn="auto">
              <a:spcAft>
                <a:spcPts val="0"/>
              </a:spcAft>
              <a:buNone/>
            </a:pP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Breed theoretisch, heel weinig praktijk (bv. labo)</a:t>
            </a:r>
          </a:p>
          <a:p>
            <a:pPr marL="0" indent="0" fontAlgn="auto">
              <a:spcAft>
                <a:spcPts val="0"/>
              </a:spcAft>
              <a:buNone/>
            </a:pP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err="1" smtClean="0">
                <a:solidFill>
                  <a:srgbClr val="002060"/>
                </a:solidFill>
                <a:cs typeface="Arial" panose="020B0604020202020204" pitchFamily="34" charset="0"/>
              </a:rPr>
              <a:t>Domeinoverschrijdende</a:t>
            </a:r>
            <a:r>
              <a:rPr lang="nl-BE" sz="1800" dirty="0" smtClean="0">
                <a:solidFill>
                  <a:srgbClr val="002060"/>
                </a:solidFill>
                <a:cs typeface="Arial" panose="020B0604020202020204" pitchFamily="34" charset="0"/>
              </a:rPr>
              <a:t> richtingen</a:t>
            </a:r>
          </a:p>
          <a:p>
            <a:pPr marL="0" indent="0" fontAlgn="auto">
              <a:spcAft>
                <a:spcPts val="0"/>
              </a:spcAft>
              <a:buNone/>
            </a:pP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Voorbereiding op hoger onderwijs</a:t>
            </a:r>
            <a:endParaRPr lang="nl-BE" sz="1800" dirty="0">
              <a:solidFill>
                <a:srgbClr val="002060"/>
              </a:solidFill>
              <a:cs typeface="Arial" panose="020B0604020202020204" pitchFamily="34" charset="0"/>
            </a:endParaRPr>
          </a:p>
        </p:txBody>
      </p:sp>
    </p:spTree>
    <p:extLst>
      <p:ext uri="{BB962C8B-B14F-4D97-AF65-F5344CB8AC3E}">
        <p14:creationId xmlns:p14="http://schemas.microsoft.com/office/powerpoint/2010/main" val="238659380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Rechte verbindingslijn 3"/>
          <p:cNvCxnSpPr/>
          <p:nvPr/>
        </p:nvCxnSpPr>
        <p:spPr>
          <a:xfrm>
            <a:off x="0" y="699542"/>
            <a:ext cx="421200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2" name="Tijdelijke aanduiding voor inhoud 1"/>
          <p:cNvSpPr>
            <a:spLocks noGrp="1"/>
          </p:cNvSpPr>
          <p:nvPr>
            <p:ph idx="1"/>
          </p:nvPr>
        </p:nvSpPr>
        <p:spPr>
          <a:xfrm>
            <a:off x="235999" y="792002"/>
            <a:ext cx="5704153" cy="339588"/>
          </a:xfrm>
        </p:spPr>
        <p:txBody>
          <a:bodyPr>
            <a:noAutofit/>
          </a:bodyPr>
          <a:lstStyle/>
          <a:p>
            <a:pPr marL="0" indent="0">
              <a:buNone/>
            </a:pPr>
            <a:r>
              <a:rPr lang="nl-BE" sz="2000" dirty="0" smtClean="0">
                <a:solidFill>
                  <a:srgbClr val="1D71B8"/>
                </a:solidFill>
              </a:rPr>
              <a:t>Voorbeelden van richtingen ASO in de 2</a:t>
            </a:r>
            <a:r>
              <a:rPr lang="nl-BE" sz="2000" baseline="30000" dirty="0" smtClean="0">
                <a:solidFill>
                  <a:srgbClr val="1D71B8"/>
                </a:solidFill>
              </a:rPr>
              <a:t>de</a:t>
            </a:r>
            <a:r>
              <a:rPr lang="nl-BE" sz="2000" dirty="0" smtClean="0">
                <a:solidFill>
                  <a:srgbClr val="1D71B8"/>
                </a:solidFill>
              </a:rPr>
              <a:t> graad :</a:t>
            </a:r>
            <a:endParaRPr lang="nl-BE" sz="2000" dirty="0">
              <a:solidFill>
                <a:srgbClr val="1D71B8"/>
              </a:solidFill>
            </a:endParaRPr>
          </a:p>
        </p:txBody>
      </p:sp>
      <p:graphicFrame>
        <p:nvGraphicFramePr>
          <p:cNvPr id="3" name="Tabel 2"/>
          <p:cNvGraphicFramePr>
            <a:graphicFrameLocks noGrp="1"/>
          </p:cNvGraphicFramePr>
          <p:nvPr>
            <p:extLst>
              <p:ext uri="{D42A27DB-BD31-4B8C-83A1-F6EECF244321}">
                <p14:modId xmlns:p14="http://schemas.microsoft.com/office/powerpoint/2010/main" val="2175762167"/>
              </p:ext>
            </p:extLst>
          </p:nvPr>
        </p:nvGraphicFramePr>
        <p:xfrm>
          <a:off x="2987824" y="1476000"/>
          <a:ext cx="3456384" cy="2529840"/>
        </p:xfrm>
        <a:graphic>
          <a:graphicData uri="http://schemas.openxmlformats.org/drawingml/2006/table">
            <a:tbl>
              <a:tblPr firstRow="1" bandRow="1">
                <a:tableStyleId>{5C22544A-7EE6-4342-B048-85BDC9FD1C3A}</a:tableStyleId>
              </a:tblPr>
              <a:tblGrid>
                <a:gridCol w="3456384"/>
              </a:tblGrid>
              <a:tr h="370840">
                <a:tc>
                  <a:txBody>
                    <a:bodyPr/>
                    <a:lstStyle/>
                    <a:p>
                      <a:r>
                        <a:rPr lang="nl-BE" b="0" dirty="0" smtClean="0">
                          <a:solidFill>
                            <a:srgbClr val="1D71B8"/>
                          </a:solidFill>
                        </a:rPr>
                        <a:t>Grieks-Latijn</a:t>
                      </a:r>
                    </a:p>
                    <a:p>
                      <a:r>
                        <a:rPr lang="nl-BE" b="0" dirty="0" smtClean="0">
                          <a:solidFill>
                            <a:srgbClr val="1D71B8"/>
                          </a:solidFill>
                        </a:rPr>
                        <a:t>Latijn</a:t>
                      </a:r>
                    </a:p>
                    <a:p>
                      <a:r>
                        <a:rPr lang="nl-BE" b="0" dirty="0" smtClean="0">
                          <a:solidFill>
                            <a:srgbClr val="1D71B8"/>
                          </a:solidFill>
                        </a:rPr>
                        <a:t>Moderne talen</a:t>
                      </a:r>
                    </a:p>
                    <a:p>
                      <a:r>
                        <a:rPr lang="nl-BE" b="0" dirty="0" smtClean="0">
                          <a:solidFill>
                            <a:srgbClr val="1D71B8"/>
                          </a:solidFill>
                        </a:rPr>
                        <a:t>Natuurwetenschappen</a:t>
                      </a:r>
                    </a:p>
                    <a:p>
                      <a:r>
                        <a:rPr lang="nl-BE" b="0" dirty="0" smtClean="0">
                          <a:solidFill>
                            <a:srgbClr val="1D71B8"/>
                          </a:solidFill>
                        </a:rPr>
                        <a:t>Sportwetenschappen</a:t>
                      </a:r>
                    </a:p>
                    <a:p>
                      <a:r>
                        <a:rPr lang="nl-BE" b="0" i="1" dirty="0" smtClean="0">
                          <a:solidFill>
                            <a:srgbClr val="1D71B8"/>
                          </a:solidFill>
                        </a:rPr>
                        <a:t>Topsport-Natuurwet.</a:t>
                      </a:r>
                      <a:r>
                        <a:rPr lang="nl-BE" b="0" i="1" baseline="0" dirty="0" smtClean="0">
                          <a:solidFill>
                            <a:srgbClr val="1D71B8"/>
                          </a:solidFill>
                        </a:rPr>
                        <a:t> / Economie</a:t>
                      </a:r>
                    </a:p>
                    <a:p>
                      <a:r>
                        <a:rPr lang="nl-BE" b="0" baseline="0" dirty="0" smtClean="0">
                          <a:solidFill>
                            <a:srgbClr val="1D71B8"/>
                          </a:solidFill>
                        </a:rPr>
                        <a:t>Economische wetenschappen</a:t>
                      </a:r>
                    </a:p>
                    <a:p>
                      <a:r>
                        <a:rPr lang="nl-BE" b="0" baseline="0" dirty="0" smtClean="0">
                          <a:solidFill>
                            <a:srgbClr val="1D71B8"/>
                          </a:solidFill>
                        </a:rPr>
                        <a:t>Humane wetenschappen</a:t>
                      </a:r>
                    </a:p>
                    <a:p>
                      <a:r>
                        <a:rPr lang="nl-BE" b="0" i="1" baseline="0" dirty="0" smtClean="0">
                          <a:solidFill>
                            <a:srgbClr val="1D71B8"/>
                          </a:solidFill>
                        </a:rPr>
                        <a:t>Steinerpedagogie</a:t>
                      </a:r>
                    </a:p>
                    <a:p>
                      <a:r>
                        <a:rPr lang="nl-BE" b="0" i="1" baseline="0" dirty="0" err="1" smtClean="0">
                          <a:solidFill>
                            <a:srgbClr val="1D71B8"/>
                          </a:solidFill>
                        </a:rPr>
                        <a:t>Yeshiva</a:t>
                      </a:r>
                      <a:endParaRPr lang="nl-BE" b="0" i="1"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bl>
          </a:graphicData>
        </a:graphic>
      </p:graphicFrame>
      <p:sp>
        <p:nvSpPr>
          <p:cNvPr id="7" name="Titel 1"/>
          <p:cNvSpPr txBox="1">
            <a:spLocks/>
          </p:cNvSpPr>
          <p:nvPr/>
        </p:nvSpPr>
        <p:spPr>
          <a:xfrm>
            <a:off x="0" y="0"/>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Finaliteit Doorstroom: ASO</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6922"/>
      </p:ext>
    </p:extLst>
  </p:cSld>
  <p:clrMapOvr>
    <a:masterClrMapping/>
  </p:clrMapOvr>
  <p:transition spd="med">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Finaliteit Doorstroom: TSO/KSO</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421196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txBox="1">
            <a:spLocks/>
          </p:cNvSpPr>
          <p:nvPr/>
        </p:nvSpPr>
        <p:spPr>
          <a:xfrm>
            <a:off x="1368000" y="1260000"/>
            <a:ext cx="6563072" cy="3183958"/>
          </a:xfrm>
          <a:prstGeom prst="rect">
            <a:avLst/>
          </a:prstGeom>
        </p:spPr>
        <p:txBody>
          <a:bodyPr vert="horz" lIns="81635" tIns="40817" rIns="81635" bIns="40817" rtlCol="0">
            <a:normAutofit/>
          </a:bodyPr>
          <a:lstStyle>
            <a:lvl1pPr marL="204087" indent="-204087" algn="l" defTabSz="816348" rtl="0" eaLnBrk="1" latinLnBrk="0" hangingPunct="1">
              <a:lnSpc>
                <a:spcPct val="90000"/>
              </a:lnSpc>
              <a:spcBef>
                <a:spcPts val="893"/>
              </a:spcBef>
              <a:buFont typeface="Helvetica" pitchFamily="2" charset="0"/>
              <a:buChar char="⁃"/>
              <a:defRPr sz="2500" kern="1200">
                <a:solidFill>
                  <a:schemeClr val="tx1"/>
                </a:solidFill>
                <a:latin typeface="+mn-lt"/>
                <a:ea typeface="+mn-ea"/>
                <a:cs typeface="+mn-cs"/>
              </a:defRPr>
            </a:lvl1pPr>
            <a:lvl2pPr marL="612261" indent="-204087" algn="l" defTabSz="816348" rtl="0" eaLnBrk="1" latinLnBrk="0" hangingPunct="1">
              <a:lnSpc>
                <a:spcPct val="90000"/>
              </a:lnSpc>
              <a:spcBef>
                <a:spcPts val="446"/>
              </a:spcBef>
              <a:buFont typeface="Helvetica" pitchFamily="2" charset="0"/>
              <a:buChar char="⁃"/>
              <a:defRPr sz="2200" kern="1200">
                <a:solidFill>
                  <a:schemeClr val="tx1"/>
                </a:solidFill>
                <a:latin typeface="+mn-lt"/>
                <a:ea typeface="+mn-ea"/>
                <a:cs typeface="+mn-cs"/>
              </a:defRPr>
            </a:lvl2pPr>
            <a:lvl3pPr marL="1020435" indent="-204087" algn="l" defTabSz="816348" rtl="0" eaLnBrk="1" latinLnBrk="0" hangingPunct="1">
              <a:lnSpc>
                <a:spcPct val="90000"/>
              </a:lnSpc>
              <a:spcBef>
                <a:spcPts val="446"/>
              </a:spcBef>
              <a:buFont typeface="Helvetica" pitchFamily="2" charset="0"/>
              <a:buChar char="⁃"/>
              <a:defRPr sz="1800" kern="1200">
                <a:solidFill>
                  <a:schemeClr val="tx1"/>
                </a:solidFill>
                <a:latin typeface="+mn-lt"/>
                <a:ea typeface="+mn-ea"/>
                <a:cs typeface="+mn-cs"/>
              </a:defRPr>
            </a:lvl3pPr>
            <a:lvl4pPr marL="1428609"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4pPr>
            <a:lvl5pPr marL="1836783"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5pPr>
            <a:lvl6pPr marL="2244957"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3131"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1305"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9479"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Groot pakket algemene vorming</a:t>
            </a:r>
          </a:p>
          <a:p>
            <a:pPr marL="0" indent="0" fontAlgn="auto">
              <a:spcAft>
                <a:spcPts val="0"/>
              </a:spcAft>
              <a:buNone/>
            </a:pP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Toegepaste kennis, met de link naar praktijk</a:t>
            </a:r>
          </a:p>
          <a:p>
            <a:pPr marL="0" indent="0" fontAlgn="auto">
              <a:spcAft>
                <a:spcPts val="0"/>
              </a:spcAft>
              <a:buNone/>
            </a:pP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err="1" smtClean="0">
                <a:solidFill>
                  <a:srgbClr val="002060"/>
                </a:solidFill>
                <a:cs typeface="Arial" panose="020B0604020202020204" pitchFamily="34" charset="0"/>
              </a:rPr>
              <a:t>Domeingebonden</a:t>
            </a:r>
            <a:r>
              <a:rPr lang="nl-BE" sz="1800" dirty="0" smtClean="0">
                <a:solidFill>
                  <a:srgbClr val="002060"/>
                </a:solidFill>
                <a:cs typeface="Arial" panose="020B0604020202020204" pitchFamily="34" charset="0"/>
              </a:rPr>
              <a:t> richtingen</a:t>
            </a:r>
          </a:p>
          <a:p>
            <a:pPr marL="0" indent="0" fontAlgn="auto">
              <a:spcAft>
                <a:spcPts val="0"/>
              </a:spcAft>
              <a:buNone/>
            </a:pP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Voorbereiding op hoger onderwijs</a:t>
            </a:r>
            <a:endParaRPr lang="nl-BE" sz="1800" dirty="0">
              <a:solidFill>
                <a:srgbClr val="002060"/>
              </a:solidFill>
              <a:cs typeface="Arial" panose="020B0604020202020204" pitchFamily="34" charset="0"/>
            </a:endParaRPr>
          </a:p>
        </p:txBody>
      </p:sp>
    </p:spTree>
    <p:extLst>
      <p:ext uri="{BB962C8B-B14F-4D97-AF65-F5344CB8AC3E}">
        <p14:creationId xmlns:p14="http://schemas.microsoft.com/office/powerpoint/2010/main" val="80036897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Finaliteit Doorstroom: TSO/KSO</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421196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1"/>
          <p:cNvSpPr>
            <a:spLocks noGrp="1"/>
          </p:cNvSpPr>
          <p:nvPr>
            <p:ph idx="1"/>
          </p:nvPr>
        </p:nvSpPr>
        <p:spPr>
          <a:xfrm>
            <a:off x="235999" y="792002"/>
            <a:ext cx="5704153" cy="339588"/>
          </a:xfrm>
        </p:spPr>
        <p:txBody>
          <a:bodyPr>
            <a:noAutofit/>
          </a:bodyPr>
          <a:lstStyle/>
          <a:p>
            <a:pPr marL="0" indent="0">
              <a:buNone/>
            </a:pPr>
            <a:r>
              <a:rPr lang="nl-BE" sz="2000" dirty="0" smtClean="0">
                <a:solidFill>
                  <a:srgbClr val="1D71B8"/>
                </a:solidFill>
              </a:rPr>
              <a:t>Voorbeelden van richtingen TSO/KSO in de 2</a:t>
            </a:r>
            <a:r>
              <a:rPr lang="nl-BE" sz="2000" baseline="30000" dirty="0" smtClean="0">
                <a:solidFill>
                  <a:srgbClr val="1D71B8"/>
                </a:solidFill>
              </a:rPr>
              <a:t>de</a:t>
            </a:r>
            <a:r>
              <a:rPr lang="nl-BE" sz="2000" dirty="0" smtClean="0">
                <a:solidFill>
                  <a:srgbClr val="1D71B8"/>
                </a:solidFill>
              </a:rPr>
              <a:t> graad :</a:t>
            </a:r>
            <a:endParaRPr lang="nl-BE" sz="2000" dirty="0">
              <a:solidFill>
                <a:srgbClr val="1D71B8"/>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2016233350"/>
              </p:ext>
            </p:extLst>
          </p:nvPr>
        </p:nvGraphicFramePr>
        <p:xfrm>
          <a:off x="2988000" y="1476000"/>
          <a:ext cx="4145868" cy="2875280"/>
        </p:xfrm>
        <a:graphic>
          <a:graphicData uri="http://schemas.openxmlformats.org/drawingml/2006/table">
            <a:tbl>
              <a:tblPr firstRow="1" bandRow="1">
                <a:tableStyleId>{5C22544A-7EE6-4342-B048-85BDC9FD1C3A}</a:tableStyleId>
              </a:tblPr>
              <a:tblGrid>
                <a:gridCol w="4145868"/>
              </a:tblGrid>
              <a:tr h="370840">
                <a:tc>
                  <a:txBody>
                    <a:bodyPr/>
                    <a:lstStyle/>
                    <a:p>
                      <a:r>
                        <a:rPr lang="nl-BE" b="0" dirty="0" smtClean="0">
                          <a:solidFill>
                            <a:srgbClr val="1D71B8"/>
                          </a:solidFill>
                        </a:rPr>
                        <a:t>Technologische wetenschappen</a:t>
                      </a:r>
                    </a:p>
                    <a:p>
                      <a:r>
                        <a:rPr lang="nl-BE" b="0" dirty="0" smtClean="0">
                          <a:solidFill>
                            <a:srgbClr val="1D71B8"/>
                          </a:solidFill>
                        </a:rPr>
                        <a:t>Biotechnische wetenschappen</a:t>
                      </a:r>
                    </a:p>
                    <a:p>
                      <a:r>
                        <a:rPr lang="nl-BE" b="0" dirty="0" smtClean="0">
                          <a:solidFill>
                            <a:srgbClr val="1D71B8"/>
                          </a:solidFill>
                        </a:rPr>
                        <a:t>Bouwwetenschappen</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dirty="0" smtClean="0">
                          <a:solidFill>
                            <a:srgbClr val="1D71B8"/>
                          </a:solidFill>
                        </a:rPr>
                        <a:t>Architecturale en beeldende vorming</a:t>
                      </a:r>
                    </a:p>
                    <a:p>
                      <a:r>
                        <a:rPr lang="nl-BE" dirty="0" smtClean="0">
                          <a:solidFill>
                            <a:srgbClr val="1D71B8"/>
                          </a:solidFill>
                        </a:rPr>
                        <a:t>Beeldende en audiovisuele</a:t>
                      </a:r>
                      <a:r>
                        <a:rPr lang="nl-BE" baseline="0" dirty="0" smtClean="0">
                          <a:solidFill>
                            <a:srgbClr val="1D71B8"/>
                          </a:solidFill>
                        </a:rPr>
                        <a:t> vorming</a:t>
                      </a:r>
                    </a:p>
                    <a:p>
                      <a:r>
                        <a:rPr lang="nl-BE" baseline="0" dirty="0" smtClean="0">
                          <a:solidFill>
                            <a:srgbClr val="1D71B8"/>
                          </a:solidFill>
                        </a:rPr>
                        <a:t>Dans</a:t>
                      </a:r>
                    </a:p>
                    <a:p>
                      <a:r>
                        <a:rPr lang="nl-BE" baseline="0" dirty="0" smtClean="0">
                          <a:solidFill>
                            <a:srgbClr val="1D71B8"/>
                          </a:solidFill>
                        </a:rPr>
                        <a:t>Muziek</a:t>
                      </a:r>
                    </a:p>
                    <a:p>
                      <a:r>
                        <a:rPr lang="nl-BE" baseline="0" dirty="0" smtClean="0">
                          <a:solidFill>
                            <a:srgbClr val="1D71B8"/>
                          </a:solidFill>
                        </a:rPr>
                        <a:t>Woordkunst-drama</a:t>
                      </a:r>
                      <a:endParaRPr lang="nl-BE"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dirty="0" smtClean="0">
                          <a:solidFill>
                            <a:srgbClr val="1D71B8"/>
                          </a:solidFill>
                        </a:rPr>
                        <a:t>Bedrijfswetenschappen</a:t>
                      </a:r>
                      <a:endParaRPr lang="nl-BE"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dirty="0" smtClean="0">
                          <a:solidFill>
                            <a:srgbClr val="1D71B8"/>
                          </a:solidFill>
                        </a:rPr>
                        <a:t>Maatschappij-</a:t>
                      </a:r>
                      <a:r>
                        <a:rPr lang="nl-BE" baseline="0" dirty="0" smtClean="0">
                          <a:solidFill>
                            <a:srgbClr val="1D71B8"/>
                          </a:solidFill>
                        </a:rPr>
                        <a:t> en welzijnswetenschappen</a:t>
                      </a:r>
                      <a:endParaRPr lang="nl-BE"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7155664"/>
      </p:ext>
    </p:extLst>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Dubbele Finaliteit : TSO/KSO</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360000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txBox="1">
            <a:spLocks/>
          </p:cNvSpPr>
          <p:nvPr/>
        </p:nvSpPr>
        <p:spPr>
          <a:xfrm>
            <a:off x="1368000" y="1260000"/>
            <a:ext cx="6563072" cy="3183958"/>
          </a:xfrm>
          <a:prstGeom prst="rect">
            <a:avLst/>
          </a:prstGeom>
        </p:spPr>
        <p:txBody>
          <a:bodyPr vert="horz" lIns="81635" tIns="40817" rIns="81635" bIns="40817" rtlCol="0">
            <a:normAutofit/>
          </a:bodyPr>
          <a:lstStyle>
            <a:lvl1pPr marL="204087" indent="-204087" algn="l" defTabSz="816348" rtl="0" eaLnBrk="1" latinLnBrk="0" hangingPunct="1">
              <a:lnSpc>
                <a:spcPct val="90000"/>
              </a:lnSpc>
              <a:spcBef>
                <a:spcPts val="893"/>
              </a:spcBef>
              <a:buFont typeface="Helvetica" pitchFamily="2" charset="0"/>
              <a:buChar char="⁃"/>
              <a:defRPr sz="2500" kern="1200">
                <a:solidFill>
                  <a:schemeClr val="tx1"/>
                </a:solidFill>
                <a:latin typeface="+mn-lt"/>
                <a:ea typeface="+mn-ea"/>
                <a:cs typeface="+mn-cs"/>
              </a:defRPr>
            </a:lvl1pPr>
            <a:lvl2pPr marL="612261" indent="-204087" algn="l" defTabSz="816348" rtl="0" eaLnBrk="1" latinLnBrk="0" hangingPunct="1">
              <a:lnSpc>
                <a:spcPct val="90000"/>
              </a:lnSpc>
              <a:spcBef>
                <a:spcPts val="446"/>
              </a:spcBef>
              <a:buFont typeface="Helvetica" pitchFamily="2" charset="0"/>
              <a:buChar char="⁃"/>
              <a:defRPr sz="2200" kern="1200">
                <a:solidFill>
                  <a:schemeClr val="tx1"/>
                </a:solidFill>
                <a:latin typeface="+mn-lt"/>
                <a:ea typeface="+mn-ea"/>
                <a:cs typeface="+mn-cs"/>
              </a:defRPr>
            </a:lvl2pPr>
            <a:lvl3pPr marL="1020435" indent="-204087" algn="l" defTabSz="816348" rtl="0" eaLnBrk="1" latinLnBrk="0" hangingPunct="1">
              <a:lnSpc>
                <a:spcPct val="90000"/>
              </a:lnSpc>
              <a:spcBef>
                <a:spcPts val="446"/>
              </a:spcBef>
              <a:buFont typeface="Helvetica" pitchFamily="2" charset="0"/>
              <a:buChar char="⁃"/>
              <a:defRPr sz="1800" kern="1200">
                <a:solidFill>
                  <a:schemeClr val="tx1"/>
                </a:solidFill>
                <a:latin typeface="+mn-lt"/>
                <a:ea typeface="+mn-ea"/>
                <a:cs typeface="+mn-cs"/>
              </a:defRPr>
            </a:lvl3pPr>
            <a:lvl4pPr marL="1428609"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4pPr>
            <a:lvl5pPr marL="1836783" indent="-204087" algn="l" defTabSz="816348" rtl="0" eaLnBrk="1" latinLnBrk="0" hangingPunct="1">
              <a:lnSpc>
                <a:spcPct val="90000"/>
              </a:lnSpc>
              <a:spcBef>
                <a:spcPts val="446"/>
              </a:spcBef>
              <a:buFont typeface="Helvetica" pitchFamily="2" charset="0"/>
              <a:buChar char="⁃"/>
              <a:defRPr sz="1600" kern="1200">
                <a:solidFill>
                  <a:schemeClr val="tx1"/>
                </a:solidFill>
                <a:latin typeface="+mn-lt"/>
                <a:ea typeface="+mn-ea"/>
                <a:cs typeface="+mn-cs"/>
              </a:defRPr>
            </a:lvl5pPr>
            <a:lvl6pPr marL="2244957"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6pPr>
            <a:lvl7pPr marL="2653131"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7pPr>
            <a:lvl8pPr marL="3061305"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8pPr>
            <a:lvl9pPr marL="3469479" indent="-204087" algn="l" defTabSz="816348" rtl="0" eaLnBrk="1" latinLnBrk="0" hangingPunct="1">
              <a:lnSpc>
                <a:spcPct val="90000"/>
              </a:lnSpc>
              <a:spcBef>
                <a:spcPts val="446"/>
              </a:spcBef>
              <a:buFont typeface="Arial" panose="020B0604020202020204" pitchFamily="34" charset="0"/>
              <a:buChar char="•"/>
              <a:defRPr sz="1600" kern="1200">
                <a:solidFill>
                  <a:schemeClr val="tx1"/>
                </a:solidFill>
                <a:latin typeface="+mn-lt"/>
                <a:ea typeface="+mn-ea"/>
                <a:cs typeface="+mn-cs"/>
              </a:defRPr>
            </a:lvl9pPr>
          </a:lstStyle>
          <a:p>
            <a:pPr fontAlgn="auto">
              <a:spcAft>
                <a:spcPts val="0"/>
              </a:spcAft>
              <a:buFont typeface="Wingdings" panose="05000000000000000000" pitchFamily="2" charset="2"/>
              <a:buChar char="ü"/>
            </a:pPr>
            <a:r>
              <a:rPr lang="nl-BE" sz="1800" dirty="0" err="1" smtClean="0">
                <a:solidFill>
                  <a:srgbClr val="002060"/>
                </a:solidFill>
                <a:cs typeface="Arial" panose="020B0604020202020204" pitchFamily="34" charset="0"/>
              </a:rPr>
              <a:t>Domeinspecifiek</a:t>
            </a:r>
            <a:endParaRPr lang="nl-BE" sz="1800" dirty="0" smtClean="0">
              <a:solidFill>
                <a:srgbClr val="002060"/>
              </a:solidFill>
              <a:cs typeface="Arial" panose="020B0604020202020204" pitchFamily="34" charset="0"/>
            </a:endParaRPr>
          </a:p>
          <a:p>
            <a:pPr fontAlgn="auto">
              <a:spcAft>
                <a:spcPts val="0"/>
              </a:spcAft>
              <a:buFont typeface="Wingdings" panose="05000000000000000000" pitchFamily="2" charset="2"/>
              <a:buChar char="ü"/>
            </a:pPr>
            <a:endParaRPr lang="nl-BE" sz="1800" dirty="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Voorbereiding op verder studeren </a:t>
            </a:r>
            <a:br>
              <a:rPr lang="nl-BE" sz="1800" dirty="0" smtClean="0">
                <a:solidFill>
                  <a:srgbClr val="002060"/>
                </a:solidFill>
                <a:cs typeface="Arial" panose="020B0604020202020204" pitchFamily="34" charset="0"/>
              </a:rPr>
            </a:br>
            <a:r>
              <a:rPr lang="nl-BE" sz="1800" dirty="0" smtClean="0">
                <a:solidFill>
                  <a:srgbClr val="002060"/>
                </a:solidFill>
                <a:cs typeface="Arial" panose="020B0604020202020204" pitchFamily="34" charset="0"/>
              </a:rPr>
              <a:t>	(graduaat, professionele bachelor)</a:t>
            </a:r>
          </a:p>
          <a:p>
            <a:pPr fontAlgn="auto">
              <a:spcAft>
                <a:spcPts val="0"/>
              </a:spcAft>
              <a:buFont typeface="Wingdings" panose="05000000000000000000" pitchFamily="2" charset="2"/>
              <a:buChar char="ü"/>
            </a:pPr>
            <a:endParaRPr lang="nl-BE" sz="1800" dirty="0">
              <a:solidFill>
                <a:srgbClr val="002060"/>
              </a:solidFill>
              <a:cs typeface="Arial" panose="020B0604020202020204" pitchFamily="34" charset="0"/>
            </a:endParaRPr>
          </a:p>
          <a:p>
            <a:pPr fontAlgn="auto">
              <a:spcAft>
                <a:spcPts val="0"/>
              </a:spcAft>
              <a:buFont typeface="Wingdings" panose="05000000000000000000" pitchFamily="2" charset="2"/>
              <a:buChar char="ü"/>
            </a:pPr>
            <a:r>
              <a:rPr lang="nl-BE" sz="1800" dirty="0" smtClean="0">
                <a:solidFill>
                  <a:srgbClr val="002060"/>
                </a:solidFill>
                <a:cs typeface="Arial" panose="020B0604020202020204" pitchFamily="34" charset="0"/>
              </a:rPr>
              <a:t>Maar ook voorbereiding op arbeidsmarkt</a:t>
            </a:r>
            <a:endParaRPr lang="nl-BE" sz="1800" dirty="0">
              <a:solidFill>
                <a:srgbClr val="002060"/>
              </a:solidFill>
              <a:cs typeface="Arial" panose="020B0604020202020204" pitchFamily="34" charset="0"/>
            </a:endParaRPr>
          </a:p>
        </p:txBody>
      </p:sp>
    </p:spTree>
    <p:extLst>
      <p:ext uri="{BB962C8B-B14F-4D97-AF65-F5344CB8AC3E}">
        <p14:creationId xmlns:p14="http://schemas.microsoft.com/office/powerpoint/2010/main" val="426459897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0" y="1"/>
            <a:ext cx="8964488" cy="792000"/>
          </a:xfrm>
          <a:prstGeom prst="rect">
            <a:avLst/>
          </a:prstGeom>
          <a:ln w="38100" cap="rnd">
            <a:no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200" b="1" dirty="0" smtClean="0">
                <a:solidFill>
                  <a:schemeClr val="accent6">
                    <a:lumMod val="75000"/>
                  </a:schemeClr>
                </a:solidFill>
                <a:latin typeface="Arial" panose="020B0604020202020204" pitchFamily="34" charset="0"/>
                <a:cs typeface="Arial" panose="020B0604020202020204" pitchFamily="34" charset="0"/>
              </a:rPr>
              <a:t>Dubbele Finaliteit : TSO/KSO</a:t>
            </a:r>
            <a:endParaRPr lang="nl-BE" sz="3200" b="1" dirty="0">
              <a:solidFill>
                <a:schemeClr val="accent6">
                  <a:lumMod val="75000"/>
                </a:schemeClr>
              </a:solidFill>
              <a:latin typeface="Arial" panose="020B0604020202020204" pitchFamily="34" charset="0"/>
              <a:cs typeface="Arial" panose="020B0604020202020204" pitchFamily="34" charset="0"/>
            </a:endParaRPr>
          </a:p>
        </p:txBody>
      </p:sp>
      <p:cxnSp>
        <p:nvCxnSpPr>
          <p:cNvPr id="4" name="Rechte verbindingslijn 3"/>
          <p:cNvCxnSpPr/>
          <p:nvPr/>
        </p:nvCxnSpPr>
        <p:spPr>
          <a:xfrm>
            <a:off x="0" y="699542"/>
            <a:ext cx="3600000" cy="0"/>
          </a:xfrm>
          <a:prstGeom prst="line">
            <a:avLst/>
          </a:prstGeom>
          <a:ln w="28575">
            <a:solidFill>
              <a:srgbClr val="1D71B8"/>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1"/>
          <p:cNvSpPr>
            <a:spLocks noGrp="1"/>
          </p:cNvSpPr>
          <p:nvPr>
            <p:ph idx="1"/>
          </p:nvPr>
        </p:nvSpPr>
        <p:spPr>
          <a:xfrm>
            <a:off x="235999" y="792002"/>
            <a:ext cx="5704153" cy="339588"/>
          </a:xfrm>
        </p:spPr>
        <p:txBody>
          <a:bodyPr>
            <a:noAutofit/>
          </a:bodyPr>
          <a:lstStyle/>
          <a:p>
            <a:pPr marL="0" indent="0">
              <a:buNone/>
            </a:pPr>
            <a:r>
              <a:rPr lang="nl-BE" sz="2000" dirty="0" smtClean="0">
                <a:solidFill>
                  <a:srgbClr val="1D71B8"/>
                </a:solidFill>
              </a:rPr>
              <a:t>Voorbeelden van richtingen TSO/KSO in de 2</a:t>
            </a:r>
            <a:r>
              <a:rPr lang="nl-BE" sz="2000" baseline="30000" dirty="0" smtClean="0">
                <a:solidFill>
                  <a:srgbClr val="1D71B8"/>
                </a:solidFill>
              </a:rPr>
              <a:t>de</a:t>
            </a:r>
            <a:r>
              <a:rPr lang="nl-BE" sz="2000" dirty="0" smtClean="0">
                <a:solidFill>
                  <a:srgbClr val="1D71B8"/>
                </a:solidFill>
              </a:rPr>
              <a:t> graad :</a:t>
            </a:r>
            <a:endParaRPr lang="nl-BE" sz="2000" dirty="0">
              <a:solidFill>
                <a:srgbClr val="1D71B8"/>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1876127870"/>
              </p:ext>
            </p:extLst>
          </p:nvPr>
        </p:nvGraphicFramePr>
        <p:xfrm>
          <a:off x="971600" y="1203598"/>
          <a:ext cx="3276472" cy="3723640"/>
        </p:xfrm>
        <a:graphic>
          <a:graphicData uri="http://schemas.openxmlformats.org/drawingml/2006/table">
            <a:tbl>
              <a:tblPr firstRow="1" bandRow="1">
                <a:tableStyleId>{5C22544A-7EE6-4342-B048-85BDC9FD1C3A}</a:tableStyleId>
              </a:tblPr>
              <a:tblGrid>
                <a:gridCol w="3276472"/>
              </a:tblGrid>
              <a:tr h="370840">
                <a:tc>
                  <a:txBody>
                    <a:bodyPr/>
                    <a:lstStyle/>
                    <a:p>
                      <a:r>
                        <a:rPr lang="nl-BE" b="0" dirty="0" smtClean="0">
                          <a:solidFill>
                            <a:srgbClr val="1D71B8"/>
                          </a:solidFill>
                        </a:rPr>
                        <a:t>Taal en Communicatie</a:t>
                      </a:r>
                      <a:br>
                        <a:rPr lang="nl-BE" b="0" dirty="0" smtClean="0">
                          <a:solidFill>
                            <a:srgbClr val="1D71B8"/>
                          </a:solidFill>
                        </a:rPr>
                      </a:br>
                      <a:r>
                        <a:rPr lang="nl-BE" b="0" dirty="0" smtClean="0">
                          <a:solidFill>
                            <a:srgbClr val="1D71B8"/>
                          </a:solidFill>
                        </a:rPr>
                        <a:t>Toerisme</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Bouwtechnieken</a:t>
                      </a:r>
                      <a:br>
                        <a:rPr lang="nl-BE" b="0" dirty="0" smtClean="0">
                          <a:solidFill>
                            <a:srgbClr val="1D71B8"/>
                          </a:solidFill>
                        </a:rPr>
                      </a:br>
                      <a:r>
                        <a:rPr lang="nl-BE" b="0" dirty="0" smtClean="0">
                          <a:solidFill>
                            <a:srgbClr val="1D71B8"/>
                          </a:solidFill>
                        </a:rPr>
                        <a:t>Biotechnieken</a:t>
                      </a:r>
                      <a:br>
                        <a:rPr lang="nl-BE" b="0" dirty="0" smtClean="0">
                          <a:solidFill>
                            <a:srgbClr val="1D71B8"/>
                          </a:solidFill>
                        </a:rPr>
                      </a:br>
                      <a:r>
                        <a:rPr lang="nl-BE" b="0" dirty="0" smtClean="0">
                          <a:solidFill>
                            <a:srgbClr val="1D71B8"/>
                          </a:solidFill>
                        </a:rPr>
                        <a:t>Elektromechanische technieken</a:t>
                      </a:r>
                    </a:p>
                    <a:p>
                      <a:r>
                        <a:rPr lang="nl-BE" b="0" dirty="0" smtClean="0">
                          <a:solidFill>
                            <a:srgbClr val="1D71B8"/>
                          </a:solidFill>
                        </a:rPr>
                        <a:t>Elektrotechnieken</a:t>
                      </a:r>
                    </a:p>
                    <a:p>
                      <a:r>
                        <a:rPr lang="nl-BE" b="0" dirty="0" smtClean="0">
                          <a:solidFill>
                            <a:srgbClr val="1D71B8"/>
                          </a:solidFill>
                        </a:rPr>
                        <a:t>Houttechnieken</a:t>
                      </a:r>
                      <a:br>
                        <a:rPr lang="nl-BE" b="0" dirty="0" smtClean="0">
                          <a:solidFill>
                            <a:srgbClr val="1D71B8"/>
                          </a:solidFill>
                        </a:rPr>
                      </a:br>
                      <a:r>
                        <a:rPr lang="nl-BE" b="0" dirty="0" smtClean="0">
                          <a:solidFill>
                            <a:srgbClr val="1D71B8"/>
                          </a:solidFill>
                        </a:rPr>
                        <a:t>Voertuigtechnieken</a:t>
                      </a:r>
                      <a:br>
                        <a:rPr lang="nl-BE" b="0" dirty="0" smtClean="0">
                          <a:solidFill>
                            <a:srgbClr val="1D71B8"/>
                          </a:solidFill>
                        </a:rPr>
                      </a:br>
                      <a:r>
                        <a:rPr lang="nl-BE" b="0" dirty="0" smtClean="0">
                          <a:solidFill>
                            <a:srgbClr val="1D71B8"/>
                          </a:solidFill>
                        </a:rPr>
                        <a:t>Binnenvaarttechnieken</a:t>
                      </a:r>
                      <a:br>
                        <a:rPr lang="nl-BE" b="0" dirty="0" smtClean="0">
                          <a:solidFill>
                            <a:srgbClr val="1D71B8"/>
                          </a:solidFill>
                        </a:rPr>
                      </a:br>
                      <a:r>
                        <a:rPr lang="nl-BE" b="0" dirty="0" smtClean="0">
                          <a:solidFill>
                            <a:srgbClr val="1D71B8"/>
                          </a:solidFill>
                        </a:rPr>
                        <a:t>Grafische</a:t>
                      </a:r>
                      <a:r>
                        <a:rPr lang="nl-BE" b="0" baseline="0" dirty="0" smtClean="0">
                          <a:solidFill>
                            <a:srgbClr val="1D71B8"/>
                          </a:solidFill>
                        </a:rPr>
                        <a:t> technieken</a:t>
                      </a:r>
                      <a:br>
                        <a:rPr lang="nl-BE" b="0" baseline="0" dirty="0" smtClean="0">
                          <a:solidFill>
                            <a:srgbClr val="1D71B8"/>
                          </a:solidFill>
                        </a:rPr>
                      </a:br>
                      <a:r>
                        <a:rPr lang="nl-BE" b="0" baseline="0" dirty="0" smtClean="0">
                          <a:solidFill>
                            <a:srgbClr val="1D71B8"/>
                          </a:solidFill>
                        </a:rPr>
                        <a:t>Maritieme technieken Dek/Motoren</a:t>
                      </a:r>
                    </a:p>
                    <a:p>
                      <a:r>
                        <a:rPr lang="nl-BE" b="0" baseline="0" dirty="0" smtClean="0">
                          <a:solidFill>
                            <a:srgbClr val="1D71B8"/>
                          </a:solidFill>
                        </a:rPr>
                        <a:t>Textielontwerp en prototyping</a:t>
                      </a:r>
                      <a:br>
                        <a:rPr lang="nl-BE" b="0" baseline="0" dirty="0" smtClean="0">
                          <a:solidFill>
                            <a:srgbClr val="1D71B8"/>
                          </a:solidFill>
                        </a:rPr>
                      </a:br>
                      <a:r>
                        <a:rPr lang="nl-BE" b="0" baseline="0" dirty="0" smtClean="0">
                          <a:solidFill>
                            <a:srgbClr val="1D71B8"/>
                          </a:solidFill>
                        </a:rPr>
                        <a:t>Textielproductietechnieken</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Plant-, dier- en milieutechnieken</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bl>
          </a:graphicData>
        </a:graphic>
      </p:graphicFrame>
      <p:graphicFrame>
        <p:nvGraphicFramePr>
          <p:cNvPr id="3" name="Tabel 2"/>
          <p:cNvGraphicFramePr>
            <a:graphicFrameLocks noGrp="1"/>
          </p:cNvGraphicFramePr>
          <p:nvPr>
            <p:extLst>
              <p:ext uri="{D42A27DB-BD31-4B8C-83A1-F6EECF244321}">
                <p14:modId xmlns:p14="http://schemas.microsoft.com/office/powerpoint/2010/main" val="914915928"/>
              </p:ext>
            </p:extLst>
          </p:nvPr>
        </p:nvGraphicFramePr>
        <p:xfrm>
          <a:off x="4644008" y="1203598"/>
          <a:ext cx="3816424" cy="3662680"/>
        </p:xfrm>
        <a:graphic>
          <a:graphicData uri="http://schemas.openxmlformats.org/drawingml/2006/table">
            <a:tbl>
              <a:tblPr firstRow="1" bandRow="1">
                <a:tableStyleId>{5C22544A-7EE6-4342-B048-85BDC9FD1C3A}</a:tableStyleId>
              </a:tblPr>
              <a:tblGrid>
                <a:gridCol w="3816424"/>
              </a:tblGrid>
              <a:tr h="370840">
                <a:tc>
                  <a:txBody>
                    <a:bodyPr/>
                    <a:lstStyle/>
                    <a:p>
                      <a:r>
                        <a:rPr lang="nl-BE" b="0" dirty="0" smtClean="0">
                          <a:solidFill>
                            <a:srgbClr val="1D71B8"/>
                          </a:solidFill>
                        </a:rPr>
                        <a:t>Architecturale en beeldende</a:t>
                      </a:r>
                      <a:r>
                        <a:rPr lang="nl-BE" b="0" baseline="0" dirty="0" smtClean="0">
                          <a:solidFill>
                            <a:srgbClr val="1D71B8"/>
                          </a:solidFill>
                        </a:rPr>
                        <a:t> kunsten</a:t>
                      </a:r>
                    </a:p>
                    <a:p>
                      <a:r>
                        <a:rPr lang="nl-BE" b="0" baseline="0" dirty="0" smtClean="0">
                          <a:solidFill>
                            <a:srgbClr val="1D71B8"/>
                          </a:solidFill>
                        </a:rPr>
                        <a:t>Ballet</a:t>
                      </a:r>
                    </a:p>
                    <a:p>
                      <a:r>
                        <a:rPr lang="nl-BE" b="0" baseline="0" dirty="0" smtClean="0">
                          <a:solidFill>
                            <a:srgbClr val="1D71B8"/>
                          </a:solidFill>
                        </a:rPr>
                        <a:t>Creatie en mode</a:t>
                      </a:r>
                    </a:p>
                    <a:p>
                      <a:r>
                        <a:rPr lang="nl-BE" b="0" baseline="0" dirty="0" smtClean="0">
                          <a:solidFill>
                            <a:srgbClr val="1D71B8"/>
                          </a:solidFill>
                        </a:rPr>
                        <a:t>Fotografie</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Bedrijf en organisatie</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Maatschappij en Welzijn</a:t>
                      </a:r>
                      <a:br>
                        <a:rPr lang="nl-BE" b="0" dirty="0" smtClean="0">
                          <a:solidFill>
                            <a:srgbClr val="1D71B8"/>
                          </a:solidFill>
                        </a:rPr>
                      </a:br>
                      <a:r>
                        <a:rPr lang="nl-BE" b="0" dirty="0" err="1" smtClean="0">
                          <a:solidFill>
                            <a:srgbClr val="1D71B8"/>
                          </a:solidFill>
                        </a:rPr>
                        <a:t>Wellness</a:t>
                      </a:r>
                      <a:r>
                        <a:rPr lang="nl-BE" b="0" dirty="0" smtClean="0">
                          <a:solidFill>
                            <a:srgbClr val="1D71B8"/>
                          </a:solidFill>
                        </a:rPr>
                        <a:t> en Lifestyle</a:t>
                      </a:r>
                      <a:br>
                        <a:rPr lang="nl-BE" b="0" dirty="0" smtClean="0">
                          <a:solidFill>
                            <a:srgbClr val="1D71B8"/>
                          </a:solidFill>
                        </a:rPr>
                      </a:br>
                      <a:r>
                        <a:rPr lang="nl-BE" b="0" dirty="0" smtClean="0">
                          <a:solidFill>
                            <a:srgbClr val="1D71B8"/>
                          </a:solidFill>
                        </a:rPr>
                        <a:t>Creatie en Mode</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Sport</a:t>
                      </a:r>
                      <a:br>
                        <a:rPr lang="nl-BE" b="0" dirty="0" smtClean="0">
                          <a:solidFill>
                            <a:srgbClr val="1D71B8"/>
                          </a:solidFill>
                        </a:rPr>
                      </a:br>
                      <a:r>
                        <a:rPr lang="nl-BE" b="0" dirty="0" smtClean="0">
                          <a:solidFill>
                            <a:srgbClr val="1D71B8"/>
                          </a:solidFill>
                        </a:rPr>
                        <a:t>Topsport</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r h="370840">
                <a:tc>
                  <a:txBody>
                    <a:bodyPr/>
                    <a:lstStyle/>
                    <a:p>
                      <a:r>
                        <a:rPr lang="nl-BE" b="0" dirty="0" smtClean="0">
                          <a:solidFill>
                            <a:srgbClr val="1D71B8"/>
                          </a:solidFill>
                        </a:rPr>
                        <a:t>Bakkerijtechnieken</a:t>
                      </a:r>
                      <a:br>
                        <a:rPr lang="nl-BE" b="0" dirty="0" smtClean="0">
                          <a:solidFill>
                            <a:srgbClr val="1D71B8"/>
                          </a:solidFill>
                        </a:rPr>
                      </a:br>
                      <a:r>
                        <a:rPr lang="nl-BE" b="0" dirty="0" smtClean="0">
                          <a:solidFill>
                            <a:srgbClr val="1D71B8"/>
                          </a:solidFill>
                        </a:rPr>
                        <a:t>Horeca</a:t>
                      </a:r>
                      <a:br>
                        <a:rPr lang="nl-BE" b="0" dirty="0" smtClean="0">
                          <a:solidFill>
                            <a:srgbClr val="1D71B8"/>
                          </a:solidFill>
                        </a:rPr>
                      </a:br>
                      <a:r>
                        <a:rPr lang="nl-BE" b="0" dirty="0" smtClean="0">
                          <a:solidFill>
                            <a:srgbClr val="1D71B8"/>
                          </a:solidFill>
                        </a:rPr>
                        <a:t>Slagerijtechnieken</a:t>
                      </a:r>
                      <a:endParaRPr lang="nl-BE" b="0" dirty="0">
                        <a:solidFill>
                          <a:srgbClr val="1D71B8"/>
                        </a:solidFill>
                      </a:endParaRP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11001576"/>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0" y="0"/>
            <a:ext cx="6867337" cy="675000"/>
          </a:xfrm>
          <a:noFill/>
          <a:ln w="28575">
            <a:solidFill>
              <a:srgbClr val="1D71B8"/>
            </a:solidFill>
            <a:miter lim="800000"/>
            <a:headEnd/>
            <a:tailEnd/>
          </a:ln>
        </p:spPr>
        <p:txBody>
          <a:bodyPr vert="horz" wrap="square" lIns="81635" tIns="40817" rIns="81635" bIns="40817" numCol="1" anchor="ctr" anchorCtr="0" compatLnSpc="1">
            <a:prstTxWarp prst="textNoShape">
              <a:avLst/>
            </a:prstTxWarp>
            <a:normAutofit/>
          </a:bodyPr>
          <a:lstStyle/>
          <a:p>
            <a:r>
              <a:rPr lang="nl-NL" b="1" dirty="0" smtClean="0">
                <a:latin typeface="Arial" panose="020B0604020202020204" pitchFamily="34" charset="0"/>
                <a:ea typeface="Verdana" panose="020B0604030504040204" pitchFamily="34" charset="0"/>
                <a:cs typeface="Arial" panose="020B0604020202020204" pitchFamily="34" charset="0"/>
              </a:rPr>
              <a:t>het secundair onderwijs ?</a:t>
            </a:r>
            <a:endParaRPr lang="nl-NL" b="1" dirty="0">
              <a:latin typeface="Arial" panose="020B0604020202020204" pitchFamily="34" charset="0"/>
              <a:ea typeface="Verdana" panose="020B0604030504040204" pitchFamily="34" charset="0"/>
              <a:cs typeface="Arial" panose="020B0604020202020204" pitchFamily="34" charset="0"/>
            </a:endParaRPr>
          </a:p>
        </p:txBody>
      </p:sp>
      <p:grpSp>
        <p:nvGrpSpPr>
          <p:cNvPr id="2" name="Groep 1"/>
          <p:cNvGrpSpPr/>
          <p:nvPr/>
        </p:nvGrpSpPr>
        <p:grpSpPr>
          <a:xfrm>
            <a:off x="1136173" y="881927"/>
            <a:ext cx="5904656" cy="3240360"/>
            <a:chOff x="2627784" y="735546"/>
            <a:chExt cx="5904656" cy="3240360"/>
          </a:xfrm>
        </p:grpSpPr>
        <p:sp>
          <p:nvSpPr>
            <p:cNvPr id="21" name="Wolkvormige toelichting 20"/>
            <p:cNvSpPr/>
            <p:nvPr/>
          </p:nvSpPr>
          <p:spPr>
            <a:xfrm>
              <a:off x="2627784" y="735546"/>
              <a:ext cx="5904656" cy="3240360"/>
            </a:xfrm>
            <a:prstGeom prst="cloudCallout">
              <a:avLst>
                <a:gd name="adj1" fmla="val 64100"/>
                <a:gd name="adj2" fmla="val 6891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anchor="ctr"/>
            <a:lstStyle/>
            <a:p>
              <a:pPr algn="ctr">
                <a:defRPr/>
              </a:pPr>
              <a:endParaRPr lang="nl-NL"/>
            </a:p>
          </p:txBody>
        </p:sp>
        <p:sp>
          <p:nvSpPr>
            <p:cNvPr id="22" name="Text Box 9"/>
            <p:cNvSpPr txBox="1">
              <a:spLocks noChangeArrowheads="1"/>
            </p:cNvSpPr>
            <p:nvPr/>
          </p:nvSpPr>
          <p:spPr bwMode="auto">
            <a:xfrm rot="20306566">
              <a:off x="3387845" y="1489428"/>
              <a:ext cx="814387" cy="359430"/>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TW?</a:t>
              </a:r>
              <a:endParaRPr kumimoji="1" lang="nl-NL" b="1" dirty="0"/>
            </a:p>
          </p:txBody>
        </p:sp>
        <p:sp>
          <p:nvSpPr>
            <p:cNvPr id="23" name="Text Box 10"/>
            <p:cNvSpPr txBox="1">
              <a:spLocks noChangeArrowheads="1"/>
            </p:cNvSpPr>
            <p:nvPr/>
          </p:nvSpPr>
          <p:spPr bwMode="auto">
            <a:xfrm rot="566570">
              <a:off x="3584694" y="2647505"/>
              <a:ext cx="1727200" cy="358425"/>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a:t>Moderne ?</a:t>
              </a:r>
              <a:endParaRPr kumimoji="1" lang="nl-NL" b="1" dirty="0"/>
            </a:p>
          </p:txBody>
        </p:sp>
        <p:sp>
          <p:nvSpPr>
            <p:cNvPr id="24" name="Text Box 11"/>
            <p:cNvSpPr txBox="1">
              <a:spLocks noChangeArrowheads="1"/>
            </p:cNvSpPr>
            <p:nvPr/>
          </p:nvSpPr>
          <p:spPr bwMode="auto">
            <a:xfrm rot="20741711">
              <a:off x="5236822" y="1152483"/>
              <a:ext cx="833438" cy="358425"/>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1B?</a:t>
              </a:r>
              <a:endParaRPr kumimoji="1" lang="nl-NL" b="1" dirty="0"/>
            </a:p>
          </p:txBody>
        </p:sp>
        <p:sp>
          <p:nvSpPr>
            <p:cNvPr id="25" name="Text Box 12"/>
            <p:cNvSpPr txBox="1">
              <a:spLocks noChangeArrowheads="1"/>
            </p:cNvSpPr>
            <p:nvPr/>
          </p:nvSpPr>
          <p:spPr bwMode="auto">
            <a:xfrm rot="1127059">
              <a:off x="2952869" y="2170373"/>
              <a:ext cx="1008062" cy="358425"/>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IW?</a:t>
              </a:r>
              <a:endParaRPr kumimoji="1" lang="nl-NL" b="1" dirty="0"/>
            </a:p>
          </p:txBody>
        </p:sp>
        <p:sp>
          <p:nvSpPr>
            <p:cNvPr id="26" name="Text Box 13"/>
            <p:cNvSpPr txBox="1">
              <a:spLocks noChangeArrowheads="1"/>
            </p:cNvSpPr>
            <p:nvPr/>
          </p:nvSpPr>
          <p:spPr bwMode="auto">
            <a:xfrm rot="1193161">
              <a:off x="6356950" y="1126986"/>
              <a:ext cx="1296987" cy="467152"/>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TSO</a:t>
              </a:r>
              <a:r>
                <a:rPr kumimoji="1" lang="nl-BE" b="1" dirty="0"/>
                <a:t>?</a:t>
              </a:r>
              <a:endParaRPr kumimoji="1" lang="nl-NL" sz="2500" dirty="0"/>
            </a:p>
          </p:txBody>
        </p:sp>
        <p:sp>
          <p:nvSpPr>
            <p:cNvPr id="27" name="Text Box 14"/>
            <p:cNvSpPr txBox="1">
              <a:spLocks noChangeArrowheads="1"/>
            </p:cNvSpPr>
            <p:nvPr/>
          </p:nvSpPr>
          <p:spPr bwMode="auto">
            <a:xfrm rot="20997336">
              <a:off x="4895969" y="2183635"/>
              <a:ext cx="1296987" cy="467152"/>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ASO?</a:t>
              </a:r>
              <a:endParaRPr kumimoji="1" lang="nl-NL" sz="2500" dirty="0"/>
            </a:p>
          </p:txBody>
        </p:sp>
        <p:sp>
          <p:nvSpPr>
            <p:cNvPr id="28" name="Text Box 15"/>
            <p:cNvSpPr txBox="1">
              <a:spLocks noChangeArrowheads="1"/>
            </p:cNvSpPr>
            <p:nvPr/>
          </p:nvSpPr>
          <p:spPr bwMode="auto">
            <a:xfrm>
              <a:off x="7083208" y="1644639"/>
              <a:ext cx="979124" cy="358425"/>
            </a:xfrm>
            <a:prstGeom prst="rect">
              <a:avLst/>
            </a:prstGeom>
            <a:noFill/>
            <a:ln w="9525">
              <a:noFill/>
              <a:miter lim="800000"/>
              <a:headEnd/>
              <a:tailEnd/>
            </a:ln>
          </p:spPr>
          <p:txBody>
            <a:bodyPr wrap="square" lIns="81635" tIns="40817" rIns="81635" bIns="40817">
              <a:spAutoFit/>
            </a:bodyPr>
            <a:lstStyle/>
            <a:p>
              <a:pPr marL="306131" indent="-306131" eaLnBrk="0" hangingPunct="0">
                <a:spcBef>
                  <a:spcPct val="50000"/>
                </a:spcBef>
                <a:buClr>
                  <a:schemeClr val="hlink"/>
                </a:buClr>
                <a:buSzPct val="50000"/>
              </a:pPr>
              <a:r>
                <a:rPr kumimoji="1" lang="nl-BE" b="1" dirty="0" smtClean="0"/>
                <a:t>1A?</a:t>
              </a:r>
              <a:endParaRPr kumimoji="1" lang="nl-NL" b="1" dirty="0"/>
            </a:p>
          </p:txBody>
        </p:sp>
        <p:sp>
          <p:nvSpPr>
            <p:cNvPr id="29" name="Text Box 16"/>
            <p:cNvSpPr txBox="1">
              <a:spLocks noChangeArrowheads="1"/>
            </p:cNvSpPr>
            <p:nvPr/>
          </p:nvSpPr>
          <p:spPr bwMode="auto">
            <a:xfrm rot="20925957">
              <a:off x="3746619" y="1760891"/>
              <a:ext cx="1296987" cy="359430"/>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BSO</a:t>
              </a:r>
              <a:r>
                <a:rPr kumimoji="1" lang="nl-BE" b="1" dirty="0"/>
                <a:t>?</a:t>
              </a:r>
              <a:endParaRPr kumimoji="1" lang="nl-NL" b="1" dirty="0"/>
            </a:p>
          </p:txBody>
        </p:sp>
        <p:sp>
          <p:nvSpPr>
            <p:cNvPr id="30" name="Text Box 17"/>
            <p:cNvSpPr txBox="1">
              <a:spLocks noChangeArrowheads="1"/>
            </p:cNvSpPr>
            <p:nvPr/>
          </p:nvSpPr>
          <p:spPr bwMode="auto">
            <a:xfrm rot="933461">
              <a:off x="5000029" y="1829130"/>
              <a:ext cx="2581275" cy="358425"/>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a:t>Sociaal </a:t>
              </a:r>
              <a:r>
                <a:rPr kumimoji="1" lang="nl-BE" b="1" dirty="0" smtClean="0"/>
                <a:t>technisch?</a:t>
              </a:r>
              <a:endParaRPr kumimoji="1" lang="nl-NL" b="1" dirty="0"/>
            </a:p>
          </p:txBody>
        </p:sp>
        <p:sp>
          <p:nvSpPr>
            <p:cNvPr id="31" name="Text Box 18"/>
            <p:cNvSpPr txBox="1">
              <a:spLocks noChangeArrowheads="1"/>
            </p:cNvSpPr>
            <p:nvPr/>
          </p:nvSpPr>
          <p:spPr bwMode="auto">
            <a:xfrm rot="709726">
              <a:off x="5934061" y="2554927"/>
              <a:ext cx="1727200" cy="359430"/>
            </a:xfrm>
            <a:prstGeom prst="rect">
              <a:avLst/>
            </a:prstGeom>
            <a:noFill/>
            <a:ln w="9525">
              <a:noFill/>
              <a:miter lim="800000"/>
              <a:headEnd/>
              <a:tailEnd/>
            </a:ln>
          </p:spPr>
          <p:txBody>
            <a:bodyPr lIns="81635" tIns="40817" rIns="81635" bIns="40817">
              <a:spAutoFit/>
            </a:bodyPr>
            <a:lstStyle/>
            <a:p>
              <a:pPr marL="306131" indent="-306131" eaLnBrk="0" hangingPunct="0">
                <a:spcBef>
                  <a:spcPct val="50000"/>
                </a:spcBef>
                <a:buClr>
                  <a:schemeClr val="hlink"/>
                </a:buClr>
                <a:buSzPct val="50000"/>
              </a:pPr>
              <a:r>
                <a:rPr kumimoji="1" lang="nl-BE" b="1" dirty="0" smtClean="0"/>
                <a:t>Handel?</a:t>
              </a:r>
              <a:endParaRPr kumimoji="1" lang="nl-NL" b="1" dirty="0"/>
            </a:p>
          </p:txBody>
        </p:sp>
        <p:sp>
          <p:nvSpPr>
            <p:cNvPr id="32" name="Text Box 19"/>
            <p:cNvSpPr txBox="1">
              <a:spLocks noChangeArrowheads="1"/>
            </p:cNvSpPr>
            <p:nvPr/>
          </p:nvSpPr>
          <p:spPr bwMode="auto">
            <a:xfrm rot="20864832">
              <a:off x="3800160" y="3054999"/>
              <a:ext cx="3277925" cy="358425"/>
            </a:xfrm>
            <a:prstGeom prst="rect">
              <a:avLst/>
            </a:prstGeom>
            <a:noFill/>
            <a:ln w="9525">
              <a:noFill/>
              <a:miter lim="800000"/>
              <a:headEnd/>
              <a:tailEnd/>
            </a:ln>
          </p:spPr>
          <p:txBody>
            <a:bodyPr wrap="square" lIns="81635" tIns="40817" rIns="81635" bIns="40817">
              <a:spAutoFit/>
            </a:bodyPr>
            <a:lstStyle/>
            <a:p>
              <a:pPr marL="306131" indent="-306131" eaLnBrk="0" hangingPunct="0">
                <a:spcBef>
                  <a:spcPct val="50000"/>
                </a:spcBef>
                <a:buClr>
                  <a:schemeClr val="hlink"/>
                </a:buClr>
                <a:buSzPct val="50000"/>
              </a:pPr>
              <a:r>
                <a:rPr kumimoji="1" lang="nl-BE" b="1" dirty="0"/>
                <a:t>Nijverheidstechnieken?</a:t>
              </a:r>
              <a:endParaRPr kumimoji="1" lang="nl-NL" b="1" dirty="0"/>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1475655" y="4502299"/>
            <a:ext cx="7231818" cy="467152"/>
          </a:xfrm>
          <a:prstGeom prst="rect">
            <a:avLst/>
          </a:prstGeom>
          <a:solidFill>
            <a:srgbClr val="1D71B8"/>
          </a:solidFill>
          <a:ln w="9525">
            <a:solidFill>
              <a:schemeClr val="tx1"/>
            </a:solidFill>
            <a:miter lim="800000"/>
            <a:headEnd/>
            <a:tailEnd/>
          </a:ln>
          <a:effectLst/>
          <a:extLst/>
        </p:spPr>
        <p:txBody>
          <a:bodyPr wrap="squar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nl-NL" sz="2500" b="1" dirty="0">
                <a:solidFill>
                  <a:schemeClr val="bg1"/>
                </a:solidFill>
                <a:latin typeface="Verdana" panose="020B0604030504040204" pitchFamily="34" charset="0"/>
                <a:ea typeface="Verdana" panose="020B0604030504040204" pitchFamily="34" charset="0"/>
                <a:cs typeface="Verdana" panose="020B0604030504040204" pitchFamily="34" charset="0"/>
              </a:rPr>
              <a:t>huidig leerjaar</a:t>
            </a:r>
          </a:p>
        </p:txBody>
      </p:sp>
      <p:sp>
        <p:nvSpPr>
          <p:cNvPr id="39940" name="Text Box 3"/>
          <p:cNvSpPr txBox="1">
            <a:spLocks noChangeArrowheads="1"/>
          </p:cNvSpPr>
          <p:nvPr/>
        </p:nvSpPr>
        <p:spPr bwMode="auto">
          <a:xfrm>
            <a:off x="1475657" y="735546"/>
            <a:ext cx="7231818" cy="467152"/>
          </a:xfrm>
          <a:prstGeom prst="rect">
            <a:avLst/>
          </a:prstGeom>
          <a:solidFill>
            <a:srgbClr val="1D71B8"/>
          </a:solidFill>
          <a:ln>
            <a:noFill/>
          </a:ln>
          <a:effectLst/>
          <a:extLst/>
        </p:spPr>
        <p:txBody>
          <a:bodyPr wrap="squar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nl-NL" sz="2500" b="1" dirty="0">
                <a:solidFill>
                  <a:schemeClr val="bg1"/>
                </a:solidFill>
                <a:latin typeface="Verdana" panose="020B0604030504040204" pitchFamily="34" charset="0"/>
                <a:ea typeface="Verdana" panose="020B0604030504040204" pitchFamily="34" charset="0"/>
                <a:cs typeface="Verdana" panose="020B0604030504040204" pitchFamily="34" charset="0"/>
              </a:rPr>
              <a:t>hoger leerjaar </a:t>
            </a:r>
          </a:p>
        </p:txBody>
      </p:sp>
      <p:sp>
        <p:nvSpPr>
          <p:cNvPr id="442372" name="Line 4"/>
          <p:cNvSpPr>
            <a:spLocks noChangeShapeType="1"/>
          </p:cNvSpPr>
          <p:nvPr/>
        </p:nvSpPr>
        <p:spPr bwMode="auto">
          <a:xfrm flipV="1">
            <a:off x="2480556" y="1899355"/>
            <a:ext cx="0" cy="1295941"/>
          </a:xfrm>
          <a:prstGeom prst="line">
            <a:avLst/>
          </a:prstGeom>
          <a:noFill/>
          <a:ln w="76200">
            <a:solidFill>
              <a:srgbClr val="232E8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nchor="ctr"/>
          <a:lstStyle/>
          <a:p>
            <a:endParaRPr lang="nl-BE"/>
          </a:p>
        </p:txBody>
      </p:sp>
      <p:sp>
        <p:nvSpPr>
          <p:cNvPr id="442373" name="Line 5"/>
          <p:cNvSpPr>
            <a:spLocks noChangeShapeType="1"/>
          </p:cNvSpPr>
          <p:nvPr/>
        </p:nvSpPr>
        <p:spPr bwMode="auto">
          <a:xfrm flipV="1">
            <a:off x="7828143" y="1952625"/>
            <a:ext cx="0" cy="1238250"/>
          </a:xfrm>
          <a:prstGeom prst="line">
            <a:avLst/>
          </a:prstGeom>
          <a:noFill/>
          <a:ln w="76200">
            <a:solidFill>
              <a:srgbClr val="232E8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nchor="ctr"/>
          <a:lstStyle/>
          <a:p>
            <a:endParaRPr lang="nl-BE"/>
          </a:p>
        </p:txBody>
      </p:sp>
      <p:sp>
        <p:nvSpPr>
          <p:cNvPr id="442374" name="Line 6"/>
          <p:cNvSpPr>
            <a:spLocks noChangeShapeType="1"/>
          </p:cNvSpPr>
          <p:nvPr/>
        </p:nvSpPr>
        <p:spPr bwMode="auto">
          <a:xfrm flipH="1">
            <a:off x="7421011" y="2427821"/>
            <a:ext cx="838200" cy="51435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nchor="ctr"/>
          <a:lstStyle/>
          <a:p>
            <a:endParaRPr lang="nl-BE"/>
          </a:p>
        </p:txBody>
      </p:sp>
      <p:sp>
        <p:nvSpPr>
          <p:cNvPr id="442375" name="Line 7"/>
          <p:cNvSpPr>
            <a:spLocks noChangeShapeType="1"/>
          </p:cNvSpPr>
          <p:nvPr/>
        </p:nvSpPr>
        <p:spPr bwMode="auto">
          <a:xfrm>
            <a:off x="7409044" y="2442082"/>
            <a:ext cx="838200" cy="51435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nchor="ctr"/>
          <a:lstStyle/>
          <a:p>
            <a:endParaRPr lang="nl-BE"/>
          </a:p>
        </p:txBody>
      </p:sp>
      <p:sp>
        <p:nvSpPr>
          <p:cNvPr id="442376" name="Text Box 8"/>
          <p:cNvSpPr txBox="1">
            <a:spLocks noChangeArrowheads="1"/>
          </p:cNvSpPr>
          <p:nvPr/>
        </p:nvSpPr>
        <p:spPr bwMode="auto">
          <a:xfrm>
            <a:off x="3700266" y="1292329"/>
            <a:ext cx="3113665" cy="63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nl-NL" sz="3600" b="1" dirty="0">
                <a:solidFill>
                  <a:schemeClr val="accent4"/>
                </a:solidFill>
                <a:latin typeface="Verdana" pitchFamily="34" charset="0"/>
              </a:rPr>
              <a:t>Ja, maar</a:t>
            </a:r>
            <a:r>
              <a:rPr lang="nl-NL" sz="3600" b="1" dirty="0" smtClean="0">
                <a:solidFill>
                  <a:schemeClr val="accent4"/>
                </a:solidFill>
                <a:latin typeface="Verdana" pitchFamily="34" charset="0"/>
              </a:rPr>
              <a:t>...</a:t>
            </a:r>
            <a:endParaRPr lang="nl-NL" sz="3600" b="1" dirty="0">
              <a:solidFill>
                <a:schemeClr val="accent4"/>
              </a:solidFill>
              <a:latin typeface="Verdana" pitchFamily="34" charset="0"/>
            </a:endParaRPr>
          </a:p>
        </p:txBody>
      </p:sp>
      <p:sp>
        <p:nvSpPr>
          <p:cNvPr id="442377" name="Text Box 9"/>
          <p:cNvSpPr txBox="1">
            <a:spLocks noChangeArrowheads="1"/>
          </p:cNvSpPr>
          <p:nvPr/>
        </p:nvSpPr>
        <p:spPr bwMode="auto">
          <a:xfrm>
            <a:off x="6606834" y="1248063"/>
            <a:ext cx="2442621" cy="68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nl-NL" sz="3900" b="1" dirty="0">
                <a:solidFill>
                  <a:srgbClr val="FF3300"/>
                </a:solidFill>
                <a:latin typeface="Verdana" pitchFamily="34" charset="0"/>
              </a:rPr>
              <a:t>Neen</a:t>
            </a:r>
          </a:p>
        </p:txBody>
      </p:sp>
      <p:sp>
        <p:nvSpPr>
          <p:cNvPr id="442378" name="Text Box 10"/>
          <p:cNvSpPr txBox="1">
            <a:spLocks noChangeArrowheads="1"/>
          </p:cNvSpPr>
          <p:nvPr/>
        </p:nvSpPr>
        <p:spPr bwMode="auto">
          <a:xfrm>
            <a:off x="1835696" y="1248063"/>
            <a:ext cx="1289720" cy="68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nl-NL" sz="3900" b="1" dirty="0">
                <a:solidFill>
                  <a:srgbClr val="1CC03F"/>
                </a:solidFill>
                <a:latin typeface="Verdana" pitchFamily="34" charset="0"/>
              </a:rPr>
              <a:t>Ja</a:t>
            </a:r>
          </a:p>
        </p:txBody>
      </p:sp>
      <p:sp>
        <p:nvSpPr>
          <p:cNvPr id="442379" name="Text Box 11"/>
          <p:cNvSpPr txBox="1">
            <a:spLocks noChangeArrowheads="1"/>
          </p:cNvSpPr>
          <p:nvPr/>
        </p:nvSpPr>
        <p:spPr bwMode="auto">
          <a:xfrm>
            <a:off x="1349462" y="3479053"/>
            <a:ext cx="2262188" cy="577107"/>
          </a:xfrm>
          <a:prstGeom prst="rect">
            <a:avLst/>
          </a:prstGeom>
          <a:solidFill>
            <a:srgbClr val="1CC03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dirty="0">
                <a:solidFill>
                  <a:schemeClr val="bg1"/>
                </a:solidFill>
                <a:latin typeface="Verdana" pitchFamily="34" charset="0"/>
              </a:rPr>
              <a:t>A-attest</a:t>
            </a:r>
          </a:p>
        </p:txBody>
      </p:sp>
      <p:sp>
        <p:nvSpPr>
          <p:cNvPr id="442380" name="Text Box 12"/>
          <p:cNvSpPr txBox="1">
            <a:spLocks noChangeArrowheads="1"/>
          </p:cNvSpPr>
          <p:nvPr/>
        </p:nvSpPr>
        <p:spPr bwMode="auto">
          <a:xfrm>
            <a:off x="4170153" y="3489852"/>
            <a:ext cx="2044082" cy="577107"/>
          </a:xfrm>
          <a:prstGeom prst="rect">
            <a:avLst/>
          </a:prstGeom>
          <a:solidFill>
            <a:schemeClr val="accent4"/>
          </a:solidFill>
          <a:ln>
            <a:noFill/>
          </a:ln>
          <a:effectLst/>
          <a:extLst/>
        </p:spPr>
        <p:txBody>
          <a:bodyPr wrap="non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dirty="0">
                <a:solidFill>
                  <a:schemeClr val="bg1"/>
                </a:solidFill>
                <a:latin typeface="Verdana" pitchFamily="34" charset="0"/>
              </a:rPr>
              <a:t>B-attest</a:t>
            </a:r>
          </a:p>
        </p:txBody>
      </p:sp>
      <p:sp>
        <p:nvSpPr>
          <p:cNvPr id="442381" name="Text Box 13"/>
          <p:cNvSpPr txBox="1">
            <a:spLocks noChangeArrowheads="1"/>
          </p:cNvSpPr>
          <p:nvPr/>
        </p:nvSpPr>
        <p:spPr bwMode="auto">
          <a:xfrm>
            <a:off x="6813932" y="3479053"/>
            <a:ext cx="2028425" cy="577107"/>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nl-NL" sz="3200" b="1" dirty="0">
                <a:solidFill>
                  <a:schemeClr val="bg1"/>
                </a:solidFill>
                <a:latin typeface="Verdana" pitchFamily="34" charset="0"/>
              </a:rPr>
              <a:t>C-attest</a:t>
            </a:r>
          </a:p>
        </p:txBody>
      </p:sp>
      <p:sp>
        <p:nvSpPr>
          <p:cNvPr id="3" name="Tekstvak 2"/>
          <p:cNvSpPr txBox="1"/>
          <p:nvPr/>
        </p:nvSpPr>
        <p:spPr>
          <a:xfrm>
            <a:off x="-19657" y="1"/>
            <a:ext cx="5959809" cy="577107"/>
          </a:xfrm>
          <a:prstGeom prst="rect">
            <a:avLst/>
          </a:prstGeom>
          <a:noFill/>
          <a:ln w="28575">
            <a:solidFill>
              <a:srgbClr val="1D71B8"/>
            </a:solidFill>
          </a:ln>
        </p:spPr>
        <p:style>
          <a:lnRef idx="2">
            <a:schemeClr val="dk1"/>
          </a:lnRef>
          <a:fillRef idx="1">
            <a:schemeClr val="lt1"/>
          </a:fillRef>
          <a:effectRef idx="0">
            <a:schemeClr val="dk1"/>
          </a:effectRef>
          <a:fontRef idx="minor">
            <a:schemeClr val="dk1"/>
          </a:fontRef>
        </p:style>
        <p:txBody>
          <a:bodyPr wrap="square" lIns="81635" tIns="40817" rIns="81635" bIns="40817" rtlCol="0">
            <a:spAutoFit/>
          </a:bodyPr>
          <a:lstStyle/>
          <a:p>
            <a:r>
              <a:rPr lang="nl-BE" sz="3200" dirty="0">
                <a:solidFill>
                  <a:srgbClr val="1D71B8"/>
                </a:solidFill>
                <a:latin typeface="Arial" panose="020B0604020202020204" pitchFamily="34" charset="0"/>
                <a:ea typeface="Verdana" panose="020B0604030504040204" pitchFamily="34" charset="0"/>
                <a:cs typeface="Arial" panose="020B0604020202020204" pitchFamily="34" charset="0"/>
              </a:rPr>
              <a:t>Attestering: algemene principes</a:t>
            </a:r>
          </a:p>
        </p:txBody>
      </p:sp>
      <p:sp>
        <p:nvSpPr>
          <p:cNvPr id="18" name="Line 4"/>
          <p:cNvSpPr>
            <a:spLocks noChangeShapeType="1"/>
          </p:cNvSpPr>
          <p:nvPr/>
        </p:nvSpPr>
        <p:spPr bwMode="auto">
          <a:xfrm flipH="1">
            <a:off x="4437668" y="2699257"/>
            <a:ext cx="819378" cy="0"/>
          </a:xfrm>
          <a:prstGeom prst="line">
            <a:avLst/>
          </a:prstGeom>
          <a:noFill/>
          <a:ln w="76200">
            <a:solidFill>
              <a:srgbClr val="232E8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nchor="ctr"/>
          <a:lstStyle/>
          <a:p>
            <a:endParaRPr lang="nl-BE"/>
          </a:p>
        </p:txBody>
      </p:sp>
      <p:sp>
        <p:nvSpPr>
          <p:cNvPr id="19" name="Line 4"/>
          <p:cNvSpPr>
            <a:spLocks noChangeShapeType="1"/>
          </p:cNvSpPr>
          <p:nvPr/>
        </p:nvSpPr>
        <p:spPr bwMode="auto">
          <a:xfrm flipV="1">
            <a:off x="5257046" y="2197929"/>
            <a:ext cx="0" cy="1057959"/>
          </a:xfrm>
          <a:prstGeom prst="line">
            <a:avLst/>
          </a:prstGeom>
          <a:noFill/>
          <a:ln w="76200">
            <a:solidFill>
              <a:srgbClr val="232E84"/>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635" tIns="40817" rIns="81635" bIns="40817" anchor="ctr"/>
          <a:lstStyle/>
          <a:p>
            <a:endParaRPr lang="nl-BE"/>
          </a:p>
        </p:txBody>
      </p:sp>
    </p:spTree>
    <p:extLst>
      <p:ext uri="{BB962C8B-B14F-4D97-AF65-F5344CB8AC3E}">
        <p14:creationId xmlns:p14="http://schemas.microsoft.com/office/powerpoint/2010/main" val="87446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Elbe rechts.jpg"/>
          <p:cNvPicPr>
            <a:picLocks noChangeAspect="1"/>
          </p:cNvPicPr>
          <p:nvPr/>
        </p:nvPicPr>
        <p:blipFill>
          <a:blip r:embed="rId3" cstate="print"/>
          <a:stretch>
            <a:fillRect/>
          </a:stretch>
        </p:blipFill>
        <p:spPr>
          <a:xfrm>
            <a:off x="1691681" y="0"/>
            <a:ext cx="1429115" cy="2931790"/>
          </a:xfrm>
          <a:prstGeom prst="roundRect">
            <a:avLst/>
          </a:prstGeom>
        </p:spPr>
      </p:pic>
      <p:pic>
        <p:nvPicPr>
          <p:cNvPr id="5" name="Afbeelding 4" descr="Celie links.jpg"/>
          <p:cNvPicPr>
            <a:picLocks noChangeAspect="1"/>
          </p:cNvPicPr>
          <p:nvPr/>
        </p:nvPicPr>
        <p:blipFill>
          <a:blip r:embed="rId4" cstate="print"/>
          <a:stretch>
            <a:fillRect/>
          </a:stretch>
        </p:blipFill>
        <p:spPr>
          <a:xfrm>
            <a:off x="7565080" y="2283717"/>
            <a:ext cx="1447959" cy="2856033"/>
          </a:xfrm>
          <a:prstGeom prst="roundRect">
            <a:avLst/>
          </a:prstGeom>
        </p:spPr>
      </p:pic>
      <p:sp>
        <p:nvSpPr>
          <p:cNvPr id="6" name="Toelichting met afgeronde rechthoek 5"/>
          <p:cNvSpPr/>
          <p:nvPr/>
        </p:nvSpPr>
        <p:spPr>
          <a:xfrm>
            <a:off x="3923929" y="195486"/>
            <a:ext cx="5040560" cy="1134126"/>
          </a:xfrm>
          <a:prstGeom prst="wedgeRoundRectCallout">
            <a:avLst>
              <a:gd name="adj1" fmla="val -55039"/>
              <a:gd name="adj2" fmla="val 75638"/>
              <a:gd name="adj3" fmla="val 16667"/>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sz="2200" dirty="0">
                <a:solidFill>
                  <a:schemeClr val="bg1"/>
                </a:solidFill>
                <a:latin typeface="Arial" pitchFamily="34" charset="0"/>
                <a:cs typeface="Arial" pitchFamily="34" charset="0"/>
              </a:rPr>
              <a:t>En wat als ik tijdens het schooljaar van richting wil veranderen?</a:t>
            </a:r>
          </a:p>
        </p:txBody>
      </p:sp>
      <p:sp>
        <p:nvSpPr>
          <p:cNvPr id="7" name="Toelichting met afgeronde rechthoek 6"/>
          <p:cNvSpPr/>
          <p:nvPr/>
        </p:nvSpPr>
        <p:spPr>
          <a:xfrm>
            <a:off x="755576" y="3165816"/>
            <a:ext cx="5976664" cy="1638182"/>
          </a:xfrm>
          <a:prstGeom prst="wedgeRoundRectCallout">
            <a:avLst>
              <a:gd name="adj1" fmla="val 63775"/>
              <a:gd name="adj2" fmla="val -41215"/>
              <a:gd name="adj3" fmla="val 16667"/>
            </a:avLst>
          </a:prstGeom>
          <a:solidFill>
            <a:srgbClr val="008D36"/>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dirty="0">
                <a:solidFill>
                  <a:schemeClr val="bg1"/>
                </a:solidFill>
                <a:latin typeface="Arial" pitchFamily="34" charset="0"/>
                <a:cs typeface="Arial" pitchFamily="34" charset="0"/>
              </a:rPr>
              <a:t>Er zijn uitzonderingen maar onthoud 1 datum :</a:t>
            </a:r>
          </a:p>
          <a:p>
            <a:pPr algn="ctr"/>
            <a:r>
              <a:rPr lang="nl-BE" sz="3200" b="1" dirty="0">
                <a:solidFill>
                  <a:schemeClr val="bg1"/>
                </a:solidFill>
                <a:latin typeface="Arial" pitchFamily="34" charset="0"/>
                <a:cs typeface="Arial" pitchFamily="34" charset="0"/>
              </a:rPr>
              <a:t>15 januari</a:t>
            </a:r>
          </a:p>
          <a:p>
            <a:pPr algn="ctr"/>
            <a:r>
              <a:rPr lang="nl-BE" dirty="0">
                <a:solidFill>
                  <a:schemeClr val="bg1"/>
                </a:solidFill>
                <a:latin typeface="Arial" pitchFamily="34" charset="0"/>
                <a:cs typeface="Arial" pitchFamily="34" charset="0"/>
              </a:rPr>
              <a:t>is meestal de laatste dag waarop je nog kan veranderen van richting </a:t>
            </a:r>
          </a:p>
          <a:p>
            <a:pPr algn="ctr"/>
            <a:endParaRPr lang="nl-BE" dirty="0">
              <a:solidFill>
                <a:schemeClr val="bg1"/>
              </a:solidFill>
            </a:endParaRPr>
          </a:p>
        </p:txBody>
      </p:sp>
    </p:spTree>
    <p:extLst>
      <p:ext uri="{BB962C8B-B14F-4D97-AF65-F5344CB8AC3E}">
        <p14:creationId xmlns:p14="http://schemas.microsoft.com/office/powerpoint/2010/main" val="543151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oedele.CLBMENEN\Downloads\promo\promo\Onderwijskiezer-logo2014-500px-baselinew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81512" cy="14916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1131590"/>
            <a:ext cx="8824367" cy="388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al 3"/>
          <p:cNvSpPr/>
          <p:nvPr/>
        </p:nvSpPr>
        <p:spPr>
          <a:xfrm>
            <a:off x="3389955" y="1203598"/>
            <a:ext cx="158417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07504168"/>
      </p:ext>
    </p:extLst>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fgeronde rechthoek 7"/>
          <p:cNvSpPr/>
          <p:nvPr/>
        </p:nvSpPr>
        <p:spPr>
          <a:xfrm>
            <a:off x="5796136" y="4568806"/>
            <a:ext cx="3240360" cy="486054"/>
          </a:xfrm>
          <a:prstGeom prst="roundRect">
            <a:avLst/>
          </a:prstGeom>
          <a:solidFill>
            <a:srgbClr val="1D71B8"/>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sz="2500" dirty="0" smtClean="0">
                <a:solidFill>
                  <a:schemeClr val="bg1"/>
                </a:solidFill>
                <a:latin typeface="Sniglet" panose="020B0604020202020204" charset="0"/>
                <a:cs typeface="Arial" pitchFamily="34" charset="0"/>
              </a:rPr>
              <a:t>www.groeipakket.be</a:t>
            </a:r>
            <a:endParaRPr lang="nl-BE" sz="2500" dirty="0">
              <a:solidFill>
                <a:schemeClr val="bg1"/>
              </a:solidFill>
              <a:latin typeface="Sniglet" panose="020B0604020202020204" charset="0"/>
              <a:cs typeface="Arial" pitchFamily="34" charset="0"/>
            </a:endParaRPr>
          </a:p>
        </p:txBody>
      </p:sp>
      <p:pic>
        <p:nvPicPr>
          <p:cNvPr id="1026" name="Picture 2"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85" y="1480621"/>
            <a:ext cx="3173667"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txBox="1">
            <a:spLocks/>
          </p:cNvSpPr>
          <p:nvPr/>
        </p:nvSpPr>
        <p:spPr>
          <a:xfrm>
            <a:off x="0" y="-7087"/>
            <a:ext cx="5364088" cy="735546"/>
          </a:xfrm>
          <a:prstGeom prst="rect">
            <a:avLst/>
          </a:prstGeom>
          <a:noFill/>
          <a:ln w="28575">
            <a:solidFill>
              <a:srgbClr val="1D71B8"/>
            </a:solidFill>
          </a:ln>
        </p:spPr>
        <p:txBody>
          <a:bodyPr vert="horz" lIns="81635" tIns="40817" rIns="81635" bIns="4081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Centen voor studenten</a:t>
            </a:r>
            <a:endParaRPr lang="nl-BE" sz="3600" b="1" dirty="0">
              <a:solidFill>
                <a:srgbClr val="1D71B8"/>
              </a:solidFill>
              <a:latin typeface="Arial" panose="020B0604020202020204" pitchFamily="34" charset="0"/>
              <a:cs typeface="Arial" panose="020B0604020202020204" pitchFamily="34" charset="0"/>
            </a:endParaRPr>
          </a:p>
        </p:txBody>
      </p:sp>
      <p:sp>
        <p:nvSpPr>
          <p:cNvPr id="2" name="Tekstvak 1"/>
          <p:cNvSpPr txBox="1"/>
          <p:nvPr/>
        </p:nvSpPr>
        <p:spPr>
          <a:xfrm>
            <a:off x="3275856" y="1203598"/>
            <a:ext cx="5616624" cy="3139321"/>
          </a:xfrm>
          <a:prstGeom prst="rect">
            <a:avLst/>
          </a:prstGeom>
          <a:noFill/>
        </p:spPr>
        <p:txBody>
          <a:bodyPr wrap="square" rtlCol="0">
            <a:spAutoFit/>
          </a:bodyPr>
          <a:lstStyle/>
          <a:p>
            <a:r>
              <a:rPr lang="nl-BE" dirty="0" smtClean="0">
                <a:solidFill>
                  <a:srgbClr val="1D71B8"/>
                </a:solidFill>
              </a:rPr>
              <a:t>Sinds 1 januari 2019 krijgt elk kind een </a:t>
            </a:r>
            <a:r>
              <a:rPr lang="nl-BE" b="1" dirty="0" smtClean="0">
                <a:solidFill>
                  <a:srgbClr val="1D71B8"/>
                </a:solidFill>
              </a:rPr>
              <a:t>Groeipakket</a:t>
            </a:r>
            <a:r>
              <a:rPr lang="nl-BE" dirty="0" smtClean="0">
                <a:solidFill>
                  <a:srgbClr val="1D71B8"/>
                </a:solidFill>
              </a:rPr>
              <a:t>, dat is de nieuwe Vlaamse kinderbijslag.</a:t>
            </a:r>
          </a:p>
          <a:p>
            <a:endParaRPr lang="nl-BE" dirty="0">
              <a:solidFill>
                <a:srgbClr val="1D71B8"/>
              </a:solidFill>
            </a:endParaRPr>
          </a:p>
          <a:p>
            <a:r>
              <a:rPr lang="nl-BE" dirty="0" smtClean="0">
                <a:solidFill>
                  <a:srgbClr val="1D71B8"/>
                </a:solidFill>
              </a:rPr>
              <a:t>Binnen dat Groeipakket werden ook de studiebeurzen of schooltoelagen geïntegreerd.</a:t>
            </a:r>
          </a:p>
          <a:p>
            <a:endParaRPr lang="nl-BE" dirty="0" smtClean="0">
              <a:solidFill>
                <a:srgbClr val="1D71B8"/>
              </a:solidFill>
            </a:endParaRPr>
          </a:p>
          <a:p>
            <a:pPr marL="285750" indent="-285750">
              <a:buFontTx/>
              <a:buChar char="-"/>
            </a:pPr>
            <a:r>
              <a:rPr lang="nl-BE" b="1" dirty="0" smtClean="0">
                <a:solidFill>
                  <a:srgbClr val="1D71B8"/>
                </a:solidFill>
              </a:rPr>
              <a:t>Schoolbonus</a:t>
            </a:r>
            <a:r>
              <a:rPr lang="nl-BE" dirty="0" smtClean="0">
                <a:solidFill>
                  <a:srgbClr val="1D71B8"/>
                </a:solidFill>
              </a:rPr>
              <a:t> :</a:t>
            </a:r>
            <a:br>
              <a:rPr lang="nl-BE" dirty="0" smtClean="0">
                <a:solidFill>
                  <a:srgbClr val="1D71B8"/>
                </a:solidFill>
              </a:rPr>
            </a:br>
            <a:r>
              <a:rPr lang="nl-BE" dirty="0" smtClean="0">
                <a:solidFill>
                  <a:srgbClr val="1D71B8"/>
                </a:solidFill>
              </a:rPr>
              <a:t>	voor elk kind in augustus</a:t>
            </a:r>
          </a:p>
          <a:p>
            <a:pPr marL="285750" indent="-285750">
              <a:buFontTx/>
              <a:buChar char="-"/>
            </a:pPr>
            <a:r>
              <a:rPr lang="nl-BE" b="1" dirty="0" smtClean="0">
                <a:solidFill>
                  <a:srgbClr val="1D71B8"/>
                </a:solidFill>
              </a:rPr>
              <a:t>Schooltoeslag</a:t>
            </a:r>
            <a:r>
              <a:rPr lang="nl-BE" dirty="0" smtClean="0">
                <a:solidFill>
                  <a:srgbClr val="1D71B8"/>
                </a:solidFill>
              </a:rPr>
              <a:t>  :</a:t>
            </a:r>
            <a:br>
              <a:rPr lang="nl-BE" dirty="0" smtClean="0">
                <a:solidFill>
                  <a:srgbClr val="1D71B8"/>
                </a:solidFill>
              </a:rPr>
            </a:br>
            <a:r>
              <a:rPr lang="nl-BE" dirty="0" smtClean="0">
                <a:solidFill>
                  <a:srgbClr val="1D71B8"/>
                </a:solidFill>
              </a:rPr>
              <a:t>	afhankelijk van het gezinsinkomen</a:t>
            </a:r>
            <a:br>
              <a:rPr lang="nl-BE" dirty="0" smtClean="0">
                <a:solidFill>
                  <a:srgbClr val="1D71B8"/>
                </a:solidFill>
              </a:rPr>
            </a:br>
            <a:r>
              <a:rPr lang="nl-BE" dirty="0" smtClean="0">
                <a:solidFill>
                  <a:srgbClr val="1D71B8"/>
                </a:solidFill>
              </a:rPr>
              <a:t>	wordt automatisch berekend en uitbetaald</a:t>
            </a:r>
            <a:endParaRPr lang="nl-BE" dirty="0">
              <a:solidFill>
                <a:srgbClr val="1D71B8"/>
              </a:solidFill>
            </a:endParaRPr>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650098" y="4508844"/>
            <a:ext cx="3479537" cy="634656"/>
          </a:xfrm>
          <a:prstGeom prst="rect">
            <a:avLst/>
          </a:prstGeom>
          <a:noFill/>
        </p:spPr>
        <p:txBody>
          <a:bodyPr wrap="square" lIns="81635" tIns="40817" rIns="81635" bIns="40817" rtlCol="0">
            <a:spAutoFit/>
          </a:bodyPr>
          <a:lstStyle/>
          <a:p>
            <a:r>
              <a:rPr lang="nl-BE" sz="3600" b="1" dirty="0">
                <a:solidFill>
                  <a:srgbClr val="1D71B8"/>
                </a:solidFill>
                <a:latin typeface="Sniglet" panose="020B0604020202020204" charset="0"/>
              </a:rPr>
              <a:t>Veel succes !!!</a:t>
            </a:r>
            <a:endParaRPr lang="nl-NL" sz="3600" b="1" dirty="0">
              <a:solidFill>
                <a:srgbClr val="1D71B8"/>
              </a:solidFill>
              <a:latin typeface="Sniglet" panose="020B0604020202020204" charset="0"/>
            </a:endParaRPr>
          </a:p>
        </p:txBody>
      </p:sp>
      <p:pic>
        <p:nvPicPr>
          <p:cNvPr id="2" name="Afbeelding 1"/>
          <p:cNvPicPr>
            <a:picLocks noChangeAspect="1"/>
          </p:cNvPicPr>
          <p:nvPr/>
        </p:nvPicPr>
        <p:blipFill rotWithShape="1">
          <a:blip r:embed="rId3" cstate="print">
            <a:extLst>
              <a:ext uri="{28A0092B-C50C-407E-A947-70E740481C1C}">
                <a14:useLocalDpi xmlns:a14="http://schemas.microsoft.com/office/drawing/2010/main" val="0"/>
              </a:ext>
            </a:extLst>
          </a:blip>
          <a:srcRect r="19078"/>
          <a:stretch/>
        </p:blipFill>
        <p:spPr>
          <a:xfrm>
            <a:off x="827584" y="406048"/>
            <a:ext cx="7823170" cy="3173814"/>
          </a:xfrm>
          <a:prstGeom prst="rect">
            <a:avLst/>
          </a:prstGeom>
        </p:spPr>
      </p:pic>
    </p:spTree>
    <p:extLst>
      <p:ext uri="{BB962C8B-B14F-4D97-AF65-F5344CB8AC3E}">
        <p14:creationId xmlns:p14="http://schemas.microsoft.com/office/powerpoint/2010/main" val="1085165823"/>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5"/>
          <p:cNvSpPr/>
          <p:nvPr/>
        </p:nvSpPr>
        <p:spPr>
          <a:xfrm>
            <a:off x="1907704" y="812970"/>
            <a:ext cx="2160000" cy="2502278"/>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t"/>
          <a:lstStyle/>
          <a:p>
            <a:pPr algn="ctr"/>
            <a:r>
              <a:rPr lang="nl-BE" b="1" dirty="0">
                <a:solidFill>
                  <a:srgbClr val="1D71B8"/>
                </a:solidFill>
              </a:rPr>
              <a:t>Oriëntatie naar</a:t>
            </a:r>
          </a:p>
          <a:p>
            <a:pPr algn="ctr"/>
            <a:r>
              <a:rPr lang="nl-BE" sz="2400" b="1" dirty="0" smtClean="0">
                <a:solidFill>
                  <a:srgbClr val="1D71B8"/>
                </a:solidFill>
              </a:rPr>
              <a:t>Doorstroming</a:t>
            </a:r>
          </a:p>
          <a:p>
            <a:pPr algn="ctr"/>
            <a:r>
              <a:rPr lang="nl-BE" b="1" dirty="0" smtClean="0">
                <a:solidFill>
                  <a:srgbClr val="1D71B8"/>
                </a:solidFill>
              </a:rPr>
              <a:t>(ASO/TSO/KSO)</a:t>
            </a:r>
            <a:endParaRPr lang="nl-BE" sz="1000" dirty="0">
              <a:solidFill>
                <a:srgbClr val="1D71B8"/>
              </a:solidFill>
            </a:endParaRPr>
          </a:p>
        </p:txBody>
      </p:sp>
      <p:sp>
        <p:nvSpPr>
          <p:cNvPr id="8" name="Afgeronde rechthoek 7"/>
          <p:cNvSpPr/>
          <p:nvPr/>
        </p:nvSpPr>
        <p:spPr>
          <a:xfrm>
            <a:off x="611560" y="735727"/>
            <a:ext cx="648072" cy="4140279"/>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endParaRPr lang="nl-NL" sz="1300" b="1" dirty="0">
              <a:solidFill>
                <a:schemeClr val="accent6">
                  <a:lumMod val="75000"/>
                </a:schemeClr>
              </a:solidFill>
            </a:endParaRPr>
          </a:p>
          <a:p>
            <a:pPr algn="ctr"/>
            <a:r>
              <a:rPr lang="nl-BE" b="1" dirty="0" smtClean="0">
                <a:solidFill>
                  <a:srgbClr val="1D71B8"/>
                </a:solidFill>
              </a:rPr>
              <a:t>6</a:t>
            </a:r>
            <a:endParaRPr lang="nl-BE" b="1" dirty="0">
              <a:solidFill>
                <a:srgbClr val="1D71B8"/>
              </a:solidFill>
            </a:endParaRPr>
          </a:p>
          <a:p>
            <a:pPr algn="ctr"/>
            <a:r>
              <a:rPr lang="nl-BE" b="1" dirty="0">
                <a:solidFill>
                  <a:srgbClr val="1D71B8"/>
                </a:solidFill>
              </a:rPr>
              <a:t>5</a:t>
            </a:r>
          </a:p>
          <a:p>
            <a:pPr algn="ctr"/>
            <a:endParaRPr lang="nl-BE" b="1" dirty="0">
              <a:solidFill>
                <a:srgbClr val="1D71B8"/>
              </a:solidFill>
            </a:endParaRPr>
          </a:p>
          <a:p>
            <a:pPr algn="ctr"/>
            <a:endParaRPr lang="nl-NL" b="1" dirty="0">
              <a:solidFill>
                <a:srgbClr val="1D71B8"/>
              </a:solidFill>
            </a:endParaRPr>
          </a:p>
          <a:p>
            <a:pPr algn="ctr"/>
            <a:r>
              <a:rPr lang="nl-BE" b="1" dirty="0">
                <a:solidFill>
                  <a:srgbClr val="1D71B8"/>
                </a:solidFill>
              </a:rPr>
              <a:t>4</a:t>
            </a:r>
          </a:p>
          <a:p>
            <a:pPr algn="ctr"/>
            <a:r>
              <a:rPr lang="nl-BE" b="1" dirty="0">
                <a:solidFill>
                  <a:srgbClr val="1D71B8"/>
                </a:solidFill>
              </a:rPr>
              <a:t>3</a:t>
            </a:r>
          </a:p>
          <a:p>
            <a:pPr algn="ctr"/>
            <a:endParaRPr lang="nl-BE" b="1" dirty="0">
              <a:solidFill>
                <a:srgbClr val="1D71B8"/>
              </a:solidFill>
            </a:endParaRPr>
          </a:p>
          <a:p>
            <a:pPr algn="ctr"/>
            <a:endParaRPr lang="nl-NL" b="1" dirty="0" smtClean="0">
              <a:solidFill>
                <a:srgbClr val="1D71B8"/>
              </a:solidFill>
            </a:endParaRPr>
          </a:p>
          <a:p>
            <a:pPr algn="ctr"/>
            <a:endParaRPr lang="nl-NL" b="1" dirty="0">
              <a:solidFill>
                <a:srgbClr val="1D71B8"/>
              </a:solidFill>
            </a:endParaRPr>
          </a:p>
          <a:p>
            <a:pPr algn="ctr"/>
            <a:r>
              <a:rPr lang="nl-BE" b="1" dirty="0" smtClean="0">
                <a:solidFill>
                  <a:srgbClr val="1D71B8"/>
                </a:solidFill>
              </a:rPr>
              <a:t>2</a:t>
            </a:r>
            <a:endParaRPr lang="nl-BE" b="1" dirty="0">
              <a:solidFill>
                <a:srgbClr val="1D71B8"/>
              </a:solidFill>
            </a:endParaRPr>
          </a:p>
          <a:p>
            <a:pPr algn="ctr"/>
            <a:endParaRPr lang="nl-BE" b="1" dirty="0">
              <a:solidFill>
                <a:srgbClr val="1D71B8"/>
              </a:solidFill>
            </a:endParaRPr>
          </a:p>
          <a:p>
            <a:pPr algn="ctr"/>
            <a:r>
              <a:rPr lang="nl-BE" b="1" dirty="0">
                <a:solidFill>
                  <a:srgbClr val="1D71B8"/>
                </a:solidFill>
              </a:rPr>
              <a:t>1</a:t>
            </a:r>
          </a:p>
          <a:p>
            <a:pPr algn="ctr"/>
            <a:r>
              <a:rPr lang="nl-BE" sz="1300" b="1" dirty="0">
                <a:solidFill>
                  <a:srgbClr val="1D71B8"/>
                </a:solidFill>
              </a:rPr>
              <a:t>Jaa</a:t>
            </a:r>
            <a:r>
              <a:rPr lang="nl-BE" sz="1300" b="1" dirty="0">
                <a:solidFill>
                  <a:schemeClr val="accent6">
                    <a:lumMod val="75000"/>
                  </a:schemeClr>
                </a:solidFill>
              </a:rPr>
              <a:t>r</a:t>
            </a:r>
          </a:p>
        </p:txBody>
      </p:sp>
      <p:sp>
        <p:nvSpPr>
          <p:cNvPr id="9" name="Afgeronde rechthoek 8"/>
          <p:cNvSpPr/>
          <p:nvPr/>
        </p:nvSpPr>
        <p:spPr>
          <a:xfrm>
            <a:off x="4139952" y="812970"/>
            <a:ext cx="2160000" cy="2478859"/>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t"/>
          <a:lstStyle/>
          <a:p>
            <a:pPr algn="ctr"/>
            <a:r>
              <a:rPr lang="nl-BE" b="1" dirty="0" smtClean="0">
                <a:solidFill>
                  <a:srgbClr val="1D71B8"/>
                </a:solidFill>
              </a:rPr>
              <a:t>Oriëntatie naar </a:t>
            </a:r>
            <a:r>
              <a:rPr lang="nl-BE" sz="2400" b="1" dirty="0" smtClean="0">
                <a:solidFill>
                  <a:srgbClr val="1D71B8"/>
                </a:solidFill>
              </a:rPr>
              <a:t>Arbeidsmarkt</a:t>
            </a:r>
            <a:r>
              <a:rPr lang="nl-BE" sz="2900" b="1" dirty="0" smtClean="0">
                <a:solidFill>
                  <a:srgbClr val="1D71B8"/>
                </a:solidFill>
              </a:rPr>
              <a:t> </a:t>
            </a:r>
            <a:r>
              <a:rPr lang="nl-BE" sz="2400" b="1" dirty="0" smtClean="0">
                <a:solidFill>
                  <a:srgbClr val="1D71B8"/>
                </a:solidFill>
              </a:rPr>
              <a:t>of Doorstroming</a:t>
            </a:r>
          </a:p>
          <a:p>
            <a:pPr algn="ctr"/>
            <a:r>
              <a:rPr lang="nl-BE" b="1" dirty="0" smtClean="0">
                <a:solidFill>
                  <a:srgbClr val="1D71B8"/>
                </a:solidFill>
              </a:rPr>
              <a:t>(TSO/KSO)</a:t>
            </a:r>
            <a:endParaRPr lang="nl-BE" sz="1600" dirty="0">
              <a:solidFill>
                <a:srgbClr val="1D71B8"/>
              </a:solidFill>
            </a:endParaRPr>
          </a:p>
        </p:txBody>
      </p:sp>
      <p:sp>
        <p:nvSpPr>
          <p:cNvPr id="11" name="Afgeronde rechthoek 10"/>
          <p:cNvSpPr/>
          <p:nvPr/>
        </p:nvSpPr>
        <p:spPr>
          <a:xfrm>
            <a:off x="6660472" y="843558"/>
            <a:ext cx="2160000" cy="2502277"/>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t"/>
          <a:lstStyle/>
          <a:p>
            <a:pPr algn="ctr"/>
            <a:r>
              <a:rPr lang="nl-BE" b="1" dirty="0" smtClean="0">
                <a:solidFill>
                  <a:srgbClr val="1D71B8"/>
                </a:solidFill>
              </a:rPr>
              <a:t>Oriëntatie naar</a:t>
            </a:r>
          </a:p>
          <a:p>
            <a:pPr algn="ctr"/>
            <a:r>
              <a:rPr lang="nl-BE" sz="2400" b="1" dirty="0" smtClean="0">
                <a:solidFill>
                  <a:srgbClr val="1D71B8"/>
                </a:solidFill>
              </a:rPr>
              <a:t>Arbeidsmarkt</a:t>
            </a:r>
          </a:p>
          <a:p>
            <a:pPr algn="ctr"/>
            <a:r>
              <a:rPr lang="nl-BE" b="1" dirty="0" smtClean="0">
                <a:solidFill>
                  <a:srgbClr val="1D71B8"/>
                </a:solidFill>
              </a:rPr>
              <a:t>(BSO/DBSO)</a:t>
            </a:r>
            <a:endParaRPr lang="nl-BE" sz="1000" dirty="0">
              <a:solidFill>
                <a:srgbClr val="1D71B8"/>
              </a:solidFill>
            </a:endParaRPr>
          </a:p>
        </p:txBody>
      </p:sp>
      <p:sp>
        <p:nvSpPr>
          <p:cNvPr id="12" name="Afgeronde rechthoek 11"/>
          <p:cNvSpPr/>
          <p:nvPr/>
        </p:nvSpPr>
        <p:spPr>
          <a:xfrm>
            <a:off x="1907704" y="4126558"/>
            <a:ext cx="4320000" cy="594066"/>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sz="3600" b="1" dirty="0">
                <a:solidFill>
                  <a:srgbClr val="1D71B8"/>
                </a:solidFill>
              </a:rPr>
              <a:t>1</a:t>
            </a:r>
            <a:r>
              <a:rPr lang="nl-BE" baseline="30000" dirty="0" smtClean="0">
                <a:solidFill>
                  <a:srgbClr val="1D71B8"/>
                </a:solidFill>
              </a:rPr>
              <a:t>ste</a:t>
            </a:r>
            <a:r>
              <a:rPr lang="nl-BE" dirty="0" smtClean="0">
                <a:solidFill>
                  <a:srgbClr val="1D71B8"/>
                </a:solidFill>
              </a:rPr>
              <a:t> leerjaar </a:t>
            </a:r>
            <a:r>
              <a:rPr lang="nl-BE" sz="3600" b="1" dirty="0">
                <a:solidFill>
                  <a:srgbClr val="1D71B8"/>
                </a:solidFill>
              </a:rPr>
              <a:t>A</a:t>
            </a:r>
          </a:p>
        </p:txBody>
      </p:sp>
      <p:sp>
        <p:nvSpPr>
          <p:cNvPr id="13" name="Afgeronde rechthoek 12"/>
          <p:cNvSpPr/>
          <p:nvPr/>
        </p:nvSpPr>
        <p:spPr>
          <a:xfrm>
            <a:off x="1896043" y="3435846"/>
            <a:ext cx="4320000" cy="594066"/>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sz="3600" b="1" dirty="0">
                <a:solidFill>
                  <a:srgbClr val="1D71B8"/>
                </a:solidFill>
              </a:rPr>
              <a:t>2</a:t>
            </a:r>
            <a:r>
              <a:rPr lang="nl-BE" baseline="30000" dirty="0" smtClean="0">
                <a:solidFill>
                  <a:srgbClr val="1D71B8"/>
                </a:solidFill>
              </a:rPr>
              <a:t>de</a:t>
            </a:r>
            <a:r>
              <a:rPr lang="nl-BE" dirty="0" smtClean="0">
                <a:solidFill>
                  <a:srgbClr val="1D71B8"/>
                </a:solidFill>
              </a:rPr>
              <a:t> leerjaar </a:t>
            </a:r>
            <a:r>
              <a:rPr lang="nl-BE" sz="3600" b="1" dirty="0">
                <a:solidFill>
                  <a:srgbClr val="1D71B8"/>
                </a:solidFill>
              </a:rPr>
              <a:t>A</a:t>
            </a:r>
          </a:p>
        </p:txBody>
      </p:sp>
      <p:sp>
        <p:nvSpPr>
          <p:cNvPr id="14" name="Afgeronde rechthoek 13"/>
          <p:cNvSpPr/>
          <p:nvPr/>
        </p:nvSpPr>
        <p:spPr>
          <a:xfrm>
            <a:off x="6660472" y="3435846"/>
            <a:ext cx="2160000" cy="594066"/>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sz="3600" b="1" dirty="0" smtClean="0">
                <a:solidFill>
                  <a:srgbClr val="1D71B8"/>
                </a:solidFill>
              </a:rPr>
              <a:t>2</a:t>
            </a:r>
            <a:r>
              <a:rPr lang="nl-BE" baseline="30000" dirty="0" smtClean="0">
                <a:solidFill>
                  <a:srgbClr val="1D71B8"/>
                </a:solidFill>
              </a:rPr>
              <a:t>de</a:t>
            </a:r>
            <a:r>
              <a:rPr lang="nl-BE" dirty="0" smtClean="0">
                <a:solidFill>
                  <a:srgbClr val="1D71B8"/>
                </a:solidFill>
              </a:rPr>
              <a:t> </a:t>
            </a:r>
            <a:r>
              <a:rPr lang="nl-BE" dirty="0" err="1" smtClean="0">
                <a:solidFill>
                  <a:srgbClr val="1D71B8"/>
                </a:solidFill>
              </a:rPr>
              <a:t>lj</a:t>
            </a:r>
            <a:r>
              <a:rPr lang="nl-BE" dirty="0" smtClean="0">
                <a:solidFill>
                  <a:srgbClr val="1D71B8"/>
                </a:solidFill>
              </a:rPr>
              <a:t> </a:t>
            </a:r>
            <a:r>
              <a:rPr lang="nl-BE" sz="3600" b="1" dirty="0" smtClean="0">
                <a:solidFill>
                  <a:srgbClr val="1D71B8"/>
                </a:solidFill>
              </a:rPr>
              <a:t>B</a:t>
            </a:r>
            <a:endParaRPr lang="nl-BE" sz="3600" dirty="0">
              <a:solidFill>
                <a:srgbClr val="1D71B8"/>
              </a:solidFill>
            </a:endParaRPr>
          </a:p>
        </p:txBody>
      </p:sp>
      <p:sp>
        <p:nvSpPr>
          <p:cNvPr id="15" name="Afgeronde rechthoek 14"/>
          <p:cNvSpPr/>
          <p:nvPr/>
        </p:nvSpPr>
        <p:spPr>
          <a:xfrm>
            <a:off x="6660472" y="4137924"/>
            <a:ext cx="2160000" cy="594066"/>
          </a:xfrm>
          <a:prstGeom prst="roundRect">
            <a:avLst/>
          </a:prstGeom>
          <a:noFill/>
          <a:ln>
            <a:solidFill>
              <a:srgbClr val="1D71B8"/>
            </a:solid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a:r>
              <a:rPr lang="nl-BE" sz="3600" b="1" dirty="0" smtClean="0">
                <a:solidFill>
                  <a:srgbClr val="1D71B8"/>
                </a:solidFill>
              </a:rPr>
              <a:t>1</a:t>
            </a:r>
            <a:r>
              <a:rPr lang="nl-BE" b="1" baseline="30000" dirty="0" smtClean="0">
                <a:solidFill>
                  <a:srgbClr val="1D71B8"/>
                </a:solidFill>
              </a:rPr>
              <a:t>ste</a:t>
            </a:r>
            <a:r>
              <a:rPr lang="nl-BE" b="1" dirty="0" smtClean="0">
                <a:solidFill>
                  <a:srgbClr val="1D71B8"/>
                </a:solidFill>
              </a:rPr>
              <a:t> </a:t>
            </a:r>
            <a:r>
              <a:rPr lang="nl-BE" dirty="0" err="1" smtClean="0">
                <a:solidFill>
                  <a:srgbClr val="1D71B8"/>
                </a:solidFill>
              </a:rPr>
              <a:t>lj</a:t>
            </a:r>
            <a:r>
              <a:rPr lang="nl-BE" b="1" dirty="0" smtClean="0">
                <a:solidFill>
                  <a:srgbClr val="1D71B8"/>
                </a:solidFill>
              </a:rPr>
              <a:t> </a:t>
            </a:r>
            <a:r>
              <a:rPr lang="nl-BE" sz="3600" b="1" dirty="0" smtClean="0">
                <a:solidFill>
                  <a:srgbClr val="1D71B8"/>
                </a:solidFill>
              </a:rPr>
              <a:t>B</a:t>
            </a:r>
            <a:endParaRPr lang="nl-BE" sz="3600" b="1" dirty="0">
              <a:solidFill>
                <a:srgbClr val="1D71B8"/>
              </a:solidFill>
            </a:endParaRPr>
          </a:p>
        </p:txBody>
      </p:sp>
      <p:sp>
        <p:nvSpPr>
          <p:cNvPr id="20" name="Titel 1"/>
          <p:cNvSpPr txBox="1">
            <a:spLocks/>
          </p:cNvSpPr>
          <p:nvPr/>
        </p:nvSpPr>
        <p:spPr>
          <a:xfrm>
            <a:off x="0" y="-4032"/>
            <a:ext cx="7463483" cy="543707"/>
          </a:xfrm>
          <a:prstGeom prst="rect">
            <a:avLst/>
          </a:prstGeom>
          <a:noFill/>
          <a:ln w="28575">
            <a:solidFill>
              <a:srgbClr val="1D71B8"/>
            </a:solidFill>
          </a:ln>
        </p:spPr>
        <p:txBody>
          <a:bodyPr vert="horz" lIns="81635" tIns="40817" rIns="81635" bIns="40817" rtlCol="0" anchor="ctr">
            <a:noAutofit/>
          </a:bodyPr>
          <a:lstStyle>
            <a:lvl1pPr algn="l" defTabSz="816348" rtl="0" eaLnBrk="1" latinLnBrk="0" hangingPunct="1">
              <a:lnSpc>
                <a:spcPct val="90000"/>
              </a:lnSpc>
              <a:spcBef>
                <a:spcPct val="0"/>
              </a:spcBef>
              <a:buNone/>
              <a:defRPr sz="3900" b="1" kern="1200">
                <a:solidFill>
                  <a:srgbClr val="1D71B8"/>
                </a:solidFill>
                <a:latin typeface="Calibri" panose="020F0502020204030204" pitchFamily="34" charset="0"/>
                <a:ea typeface="+mj-ea"/>
                <a:cs typeface="Calibri" panose="020F0502020204030204" pitchFamily="34" charset="0"/>
              </a:defRPr>
            </a:lvl1pPr>
          </a:lstStyle>
          <a:p>
            <a:pPr fontAlgn="auto">
              <a:spcAft>
                <a:spcPts val="0"/>
              </a:spcAft>
            </a:pPr>
            <a:r>
              <a:rPr lang="nl-BE" sz="2900" smtClean="0">
                <a:latin typeface="Arial" panose="020B0604020202020204" pitchFamily="34" charset="0"/>
                <a:cs typeface="Arial" panose="020B0604020202020204" pitchFamily="34" charset="0"/>
              </a:rPr>
              <a:t>Structuur van het Secundair Onderwijs</a:t>
            </a:r>
            <a:endParaRPr lang="nl-BE" sz="2900" dirty="0">
              <a:latin typeface="Arial" panose="020B0604020202020204" pitchFamily="34" charset="0"/>
              <a:cs typeface="Arial" panose="020B0604020202020204" pitchFamily="34" charset="0"/>
            </a:endParaRPr>
          </a:p>
        </p:txBody>
      </p:sp>
      <p:sp>
        <p:nvSpPr>
          <p:cNvPr id="2" name="Afgeronde rechthoek 1"/>
          <p:cNvSpPr/>
          <p:nvPr/>
        </p:nvSpPr>
        <p:spPr>
          <a:xfrm>
            <a:off x="179512" y="3507854"/>
            <a:ext cx="8856984" cy="1152128"/>
          </a:xfrm>
          <a:prstGeom prst="round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fgeronde rechthoek 15"/>
          <p:cNvSpPr/>
          <p:nvPr/>
        </p:nvSpPr>
        <p:spPr>
          <a:xfrm>
            <a:off x="179512" y="2038052"/>
            <a:ext cx="8856984" cy="1037754"/>
          </a:xfrm>
          <a:prstGeom prst="round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fgeronde rechthoek 16"/>
          <p:cNvSpPr/>
          <p:nvPr/>
        </p:nvSpPr>
        <p:spPr>
          <a:xfrm>
            <a:off x="179512" y="947069"/>
            <a:ext cx="8856984" cy="1008112"/>
          </a:xfrm>
          <a:prstGeom prst="round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p:cNvSpPr txBox="1"/>
          <p:nvPr/>
        </p:nvSpPr>
        <p:spPr>
          <a:xfrm>
            <a:off x="323528" y="1266459"/>
            <a:ext cx="216024" cy="369332"/>
          </a:xfrm>
          <a:prstGeom prst="rect">
            <a:avLst/>
          </a:prstGeom>
          <a:noFill/>
        </p:spPr>
        <p:txBody>
          <a:bodyPr wrap="square" rtlCol="0">
            <a:spAutoFit/>
          </a:bodyPr>
          <a:lstStyle/>
          <a:p>
            <a:pPr algn="ctr"/>
            <a:r>
              <a:rPr lang="nl-BE" b="1" i="1" dirty="0" smtClean="0">
                <a:solidFill>
                  <a:schemeClr val="accent1"/>
                </a:solidFill>
                <a:latin typeface="+mn-lt"/>
              </a:rPr>
              <a:t>3</a:t>
            </a:r>
            <a:endParaRPr lang="nl-BE" b="1" i="1" dirty="0">
              <a:solidFill>
                <a:schemeClr val="accent1"/>
              </a:solidFill>
              <a:latin typeface="+mn-lt"/>
            </a:endParaRPr>
          </a:p>
        </p:txBody>
      </p:sp>
      <p:sp>
        <p:nvSpPr>
          <p:cNvPr id="18" name="Tekstvak 17"/>
          <p:cNvSpPr txBox="1"/>
          <p:nvPr/>
        </p:nvSpPr>
        <p:spPr>
          <a:xfrm>
            <a:off x="323528" y="2372263"/>
            <a:ext cx="216024" cy="369332"/>
          </a:xfrm>
          <a:prstGeom prst="rect">
            <a:avLst/>
          </a:prstGeom>
          <a:noFill/>
        </p:spPr>
        <p:txBody>
          <a:bodyPr wrap="square" rtlCol="0">
            <a:spAutoFit/>
          </a:bodyPr>
          <a:lstStyle/>
          <a:p>
            <a:pPr algn="ctr"/>
            <a:r>
              <a:rPr lang="nl-BE" b="1" i="1" dirty="0" smtClean="0">
                <a:solidFill>
                  <a:schemeClr val="accent1"/>
                </a:solidFill>
                <a:latin typeface="+mn-lt"/>
              </a:rPr>
              <a:t>2</a:t>
            </a:r>
            <a:endParaRPr lang="nl-BE" b="1" i="1" dirty="0">
              <a:solidFill>
                <a:schemeClr val="accent1"/>
              </a:solidFill>
              <a:latin typeface="+mn-lt"/>
            </a:endParaRPr>
          </a:p>
        </p:txBody>
      </p:sp>
      <p:sp>
        <p:nvSpPr>
          <p:cNvPr id="19" name="Tekstvak 18"/>
          <p:cNvSpPr txBox="1"/>
          <p:nvPr/>
        </p:nvSpPr>
        <p:spPr>
          <a:xfrm>
            <a:off x="323528" y="3858747"/>
            <a:ext cx="216024" cy="369332"/>
          </a:xfrm>
          <a:prstGeom prst="rect">
            <a:avLst/>
          </a:prstGeom>
          <a:noFill/>
        </p:spPr>
        <p:txBody>
          <a:bodyPr wrap="square" rtlCol="0">
            <a:spAutoFit/>
          </a:bodyPr>
          <a:lstStyle/>
          <a:p>
            <a:pPr algn="ctr"/>
            <a:r>
              <a:rPr lang="nl-BE" b="1" i="1" dirty="0" smtClean="0">
                <a:solidFill>
                  <a:schemeClr val="accent1"/>
                </a:solidFill>
                <a:latin typeface="+mn-lt"/>
              </a:rPr>
              <a:t>1</a:t>
            </a:r>
            <a:endParaRPr lang="nl-BE" b="1" i="1" dirty="0">
              <a:solidFill>
                <a:schemeClr val="accent1"/>
              </a:solidFill>
              <a:latin typeface="+mn-lt"/>
            </a:endParaRPr>
          </a:p>
        </p:txBody>
      </p:sp>
    </p:spTree>
    <p:extLst>
      <p:ext uri="{BB962C8B-B14F-4D97-AF65-F5344CB8AC3E}">
        <p14:creationId xmlns:p14="http://schemas.microsoft.com/office/powerpoint/2010/main" val="418604930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1000" fill="hold"/>
                                        <p:tgtEl>
                                          <p:spTgt spid="16"/>
                                        </p:tgtEl>
                                        <p:attrNameLst>
                                          <p:attrName>ppt_x</p:attrName>
                                        </p:attrNameLst>
                                      </p:cBhvr>
                                      <p:tavLst>
                                        <p:tav tm="0">
                                          <p:val>
                                            <p:strVal val="1+#ppt_w/2"/>
                                          </p:val>
                                        </p:tav>
                                        <p:tav tm="100000">
                                          <p:val>
                                            <p:strVal val="#ppt_x"/>
                                          </p:val>
                                        </p:tav>
                                      </p:tavLst>
                                    </p:anim>
                                    <p:anim calcmode="lin" valueType="num">
                                      <p:cBhvr additive="base">
                                        <p:cTn id="15" dur="1000" fill="hold"/>
                                        <p:tgtEl>
                                          <p:spTgt spid="16"/>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1+#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edge">
                                      <p:cBhvr>
                                        <p:cTn id="31" dur="2000"/>
                                        <p:tgtEl>
                                          <p:spTgt spid="12"/>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edge">
                                      <p:cBhvr>
                                        <p:cTn id="34" dur="2000"/>
                                        <p:tgtEl>
                                          <p:spTgt spid="15"/>
                                        </p:tgtEl>
                                      </p:cBhvr>
                                    </p:animEffect>
                                  </p:childTnLst>
                                </p:cTn>
                              </p:par>
                            </p:childTnLst>
                          </p:cTn>
                        </p:par>
                        <p:par>
                          <p:cTn id="35" fill="hold">
                            <p:stCondLst>
                              <p:cond delay="2000"/>
                            </p:stCondLst>
                            <p:childTnLst>
                              <p:par>
                                <p:cTn id="36" presetID="2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edge">
                                      <p:cBhvr>
                                        <p:cTn id="38" dur="2000"/>
                                        <p:tgtEl>
                                          <p:spTgt spid="13"/>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edge">
                                      <p:cBhvr>
                                        <p:cTn id="41" dur="2000"/>
                                        <p:tgtEl>
                                          <p:spTgt spid="14"/>
                                        </p:tgtEl>
                                      </p:cBhvr>
                                    </p:animEffect>
                                  </p:childTnLst>
                                </p:cTn>
                              </p:par>
                            </p:childTnLst>
                          </p:cTn>
                        </p:par>
                        <p:par>
                          <p:cTn id="42" fill="hold">
                            <p:stCondLst>
                              <p:cond delay="4000"/>
                            </p:stCondLst>
                            <p:childTnLst>
                              <p:par>
                                <p:cTn id="43" presetID="20" presetClass="entr" presetSubtype="0" fill="hold" grpId="0" nodeType="afterEffect">
                                  <p:stCondLst>
                                    <p:cond delay="10000"/>
                                  </p:stCondLst>
                                  <p:childTnLst>
                                    <p:set>
                                      <p:cBhvr>
                                        <p:cTn id="44" dur="1" fill="hold">
                                          <p:stCondLst>
                                            <p:cond delay="0"/>
                                          </p:stCondLst>
                                        </p:cTn>
                                        <p:tgtEl>
                                          <p:spTgt spid="6"/>
                                        </p:tgtEl>
                                        <p:attrNameLst>
                                          <p:attrName>style.visibility</p:attrName>
                                        </p:attrNameLst>
                                      </p:cBhvr>
                                      <p:to>
                                        <p:strVal val="visible"/>
                                      </p:to>
                                    </p:set>
                                    <p:animEffect transition="in" filter="wedge">
                                      <p:cBhvr>
                                        <p:cTn id="45" dur="1000"/>
                                        <p:tgtEl>
                                          <p:spTgt spid="6"/>
                                        </p:tgtEl>
                                      </p:cBhvr>
                                    </p:animEffect>
                                  </p:childTnLst>
                                </p:cTn>
                              </p:par>
                              <p:par>
                                <p:cTn id="46" presetID="20" presetClass="entr" presetSubtype="0" fill="hold" grpId="0" nodeType="withEffect">
                                  <p:stCondLst>
                                    <p:cond delay="10000"/>
                                  </p:stCondLst>
                                  <p:childTnLst>
                                    <p:set>
                                      <p:cBhvr>
                                        <p:cTn id="47" dur="1" fill="hold">
                                          <p:stCondLst>
                                            <p:cond delay="0"/>
                                          </p:stCondLst>
                                        </p:cTn>
                                        <p:tgtEl>
                                          <p:spTgt spid="9"/>
                                        </p:tgtEl>
                                        <p:attrNameLst>
                                          <p:attrName>style.visibility</p:attrName>
                                        </p:attrNameLst>
                                      </p:cBhvr>
                                      <p:to>
                                        <p:strVal val="visible"/>
                                      </p:to>
                                    </p:set>
                                    <p:animEffect transition="in" filter="wedge">
                                      <p:cBhvr>
                                        <p:cTn id="48" dur="1000"/>
                                        <p:tgtEl>
                                          <p:spTgt spid="9"/>
                                        </p:tgtEl>
                                      </p:cBhvr>
                                    </p:animEffect>
                                  </p:childTnLst>
                                </p:cTn>
                              </p:par>
                              <p:par>
                                <p:cTn id="49" presetID="20" presetClass="entr" presetSubtype="0" fill="hold" grpId="0" nodeType="withEffect">
                                  <p:stCondLst>
                                    <p:cond delay="10000"/>
                                  </p:stCondLst>
                                  <p:childTnLst>
                                    <p:set>
                                      <p:cBhvr>
                                        <p:cTn id="50" dur="1" fill="hold">
                                          <p:stCondLst>
                                            <p:cond delay="0"/>
                                          </p:stCondLst>
                                        </p:cTn>
                                        <p:tgtEl>
                                          <p:spTgt spid="11"/>
                                        </p:tgtEl>
                                        <p:attrNameLst>
                                          <p:attrName>style.visibility</p:attrName>
                                        </p:attrNameLst>
                                      </p:cBhvr>
                                      <p:to>
                                        <p:strVal val="visible"/>
                                      </p:to>
                                    </p:set>
                                    <p:animEffect transition="in" filter="wedg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3"/>
                                        </p:tgtEl>
                                        <p:attrNameLst>
                                          <p:attrName>fillcolor</p:attrName>
                                        </p:attrNameLst>
                                      </p:cBhvr>
                                      <p:to>
                                        <a:srgbClr val="92D050"/>
                                      </p:to>
                                    </p:animClr>
                                    <p:set>
                                      <p:cBhvr>
                                        <p:cTn id="56" dur="2000" fill="hold"/>
                                        <p:tgtEl>
                                          <p:spTgt spid="13"/>
                                        </p:tgtEl>
                                        <p:attrNameLst>
                                          <p:attrName>fill.type</p:attrName>
                                        </p:attrNameLst>
                                      </p:cBhvr>
                                      <p:to>
                                        <p:strVal val="solid"/>
                                      </p:to>
                                    </p:set>
                                    <p:set>
                                      <p:cBhvr>
                                        <p:cTn id="57" dur="2000" fill="hold"/>
                                        <p:tgtEl>
                                          <p:spTgt spid="13"/>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2000" fill="hold"/>
                                        <p:tgtEl>
                                          <p:spTgt spid="14"/>
                                        </p:tgtEl>
                                        <p:attrNameLst>
                                          <p:attrName>fillcolor</p:attrName>
                                        </p:attrNameLst>
                                      </p:cBhvr>
                                      <p:to>
                                        <a:srgbClr val="92D050"/>
                                      </p:to>
                                    </p:animClr>
                                    <p:set>
                                      <p:cBhvr>
                                        <p:cTn id="60" dur="2000" fill="hold"/>
                                        <p:tgtEl>
                                          <p:spTgt spid="14"/>
                                        </p:tgtEl>
                                        <p:attrNameLst>
                                          <p:attrName>fill.type</p:attrName>
                                        </p:attrNameLst>
                                      </p:cBhvr>
                                      <p:to>
                                        <p:strVal val="solid"/>
                                      </p:to>
                                    </p:set>
                                    <p:set>
                                      <p:cBhvr>
                                        <p:cTn id="61"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P spid="13" grpId="0" animBg="1"/>
      <p:bldP spid="14" grpId="0" animBg="1"/>
      <p:bldP spid="15" grpId="0" animBg="1"/>
      <p:bldP spid="2" grpId="0" animBg="1"/>
      <p:bldP spid="16" grpId="0" animBg="1"/>
      <p:bldP spid="17"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228928" y="847333"/>
            <a:ext cx="1354832" cy="1123712"/>
          </a:xfrm>
          <a:prstGeom prst="roundRect">
            <a:avLst/>
          </a:prstGeom>
          <a:solidFill>
            <a:schemeClr val="accent1">
              <a:lumMod val="40000"/>
              <a:lumOff val="60000"/>
            </a:schemeClr>
          </a:solidFill>
          <a:ln w="25400">
            <a:solidFill>
              <a:srgbClr val="0070C0"/>
            </a:solidFill>
            <a:miter lim="800000"/>
            <a:headEnd/>
            <a:tailEnd/>
          </a:ln>
        </p:spPr>
        <p:txBody>
          <a:bodyPr wrap="square">
            <a:spAutoFit/>
          </a:bodyPr>
          <a:lstStyle/>
          <a:p>
            <a:pPr algn="ctr" eaLnBrk="0" hangingPunct="0">
              <a:spcBef>
                <a:spcPct val="50000"/>
              </a:spcBef>
            </a:pPr>
            <a:r>
              <a:rPr lang="nl-BE" sz="6000" b="1" dirty="0" smtClean="0">
                <a:solidFill>
                  <a:srgbClr val="0070C0"/>
                </a:solidFill>
              </a:rPr>
              <a:t>1A</a:t>
            </a:r>
            <a:endParaRPr lang="nl-NL" sz="6000" dirty="0">
              <a:solidFill>
                <a:srgbClr val="0070C0"/>
              </a:solidFill>
            </a:endParaRPr>
          </a:p>
        </p:txBody>
      </p:sp>
      <p:sp>
        <p:nvSpPr>
          <p:cNvPr id="5" name="Text Box 6"/>
          <p:cNvSpPr txBox="1">
            <a:spLocks noChangeArrowheads="1"/>
          </p:cNvSpPr>
          <p:nvPr/>
        </p:nvSpPr>
        <p:spPr bwMode="auto">
          <a:xfrm>
            <a:off x="971600" y="4425855"/>
            <a:ext cx="7458128" cy="646986"/>
          </a:xfrm>
          <a:prstGeom prst="roundRect">
            <a:avLst/>
          </a:prstGeom>
          <a:noFill/>
          <a:ln w="19050">
            <a:solidFill>
              <a:srgbClr val="1D71B8"/>
            </a:solidFill>
            <a:miter lim="800000"/>
            <a:headEnd/>
            <a:tailEnd/>
          </a:ln>
        </p:spPr>
        <p:txBody>
          <a:bodyPr wrap="square">
            <a:spAutoFit/>
          </a:bodyPr>
          <a:lstStyle/>
          <a:p>
            <a:pPr algn="ctr" eaLnBrk="0" hangingPunct="0">
              <a:spcBef>
                <a:spcPct val="50000"/>
              </a:spcBef>
            </a:pPr>
            <a:r>
              <a:rPr lang="nl-BE" sz="3200" b="1" dirty="0">
                <a:solidFill>
                  <a:srgbClr val="0070C0"/>
                </a:solidFill>
                <a:latin typeface="Arial Unicode MS" pitchFamily="34" charset="-128"/>
              </a:rPr>
              <a:t>Laatste jaar </a:t>
            </a:r>
            <a:r>
              <a:rPr lang="nl-BE" sz="3200" b="1" dirty="0" smtClean="0">
                <a:solidFill>
                  <a:srgbClr val="0070C0"/>
                </a:solidFill>
                <a:latin typeface="Arial Unicode MS" pitchFamily="34" charset="-128"/>
              </a:rPr>
              <a:t>basisonderwijs</a:t>
            </a:r>
            <a:endParaRPr lang="nl-NL" sz="3200" b="1" dirty="0">
              <a:solidFill>
                <a:srgbClr val="0070C0"/>
              </a:solidFill>
              <a:latin typeface="Arial Unicode MS" pitchFamily="34" charset="-128"/>
            </a:endParaRPr>
          </a:p>
        </p:txBody>
      </p:sp>
      <p:sp>
        <p:nvSpPr>
          <p:cNvPr id="6" name="AutoShape 7"/>
          <p:cNvSpPr>
            <a:spLocks noChangeArrowheads="1"/>
          </p:cNvSpPr>
          <p:nvPr/>
        </p:nvSpPr>
        <p:spPr bwMode="auto">
          <a:xfrm>
            <a:off x="1372944" y="1977583"/>
            <a:ext cx="1066800" cy="1719064"/>
          </a:xfrm>
          <a:prstGeom prst="upArrow">
            <a:avLst>
              <a:gd name="adj1" fmla="val 50000"/>
              <a:gd name="adj2" fmla="val 26786"/>
            </a:avLst>
          </a:prstGeom>
          <a:solidFill>
            <a:schemeClr val="accent1">
              <a:lumMod val="40000"/>
              <a:lumOff val="60000"/>
            </a:schemeClr>
          </a:solidFill>
          <a:ln w="9525">
            <a:solidFill>
              <a:srgbClr val="0070C0"/>
            </a:solidFill>
            <a:miter lim="800000"/>
            <a:headEnd/>
            <a:tailEnd/>
          </a:ln>
        </p:spPr>
        <p:txBody>
          <a:bodyPr wrap="none" anchor="ctr"/>
          <a:lstStyle/>
          <a:p>
            <a:endParaRPr lang="nl-BE"/>
          </a:p>
        </p:txBody>
      </p:sp>
      <p:sp>
        <p:nvSpPr>
          <p:cNvPr id="7" name="AutoShape 8"/>
          <p:cNvSpPr>
            <a:spLocks noChangeArrowheads="1"/>
          </p:cNvSpPr>
          <p:nvPr/>
        </p:nvSpPr>
        <p:spPr bwMode="auto">
          <a:xfrm>
            <a:off x="6876257" y="1977583"/>
            <a:ext cx="1066800" cy="1719064"/>
          </a:xfrm>
          <a:prstGeom prst="upArrow">
            <a:avLst>
              <a:gd name="adj1" fmla="val 50000"/>
              <a:gd name="adj2" fmla="val 26786"/>
            </a:avLst>
          </a:prstGeom>
          <a:solidFill>
            <a:schemeClr val="accent1">
              <a:lumMod val="40000"/>
              <a:lumOff val="60000"/>
            </a:schemeClr>
          </a:solidFill>
          <a:ln w="9525">
            <a:solidFill>
              <a:srgbClr val="0070C0"/>
            </a:solidFill>
            <a:miter lim="800000"/>
            <a:headEnd/>
            <a:tailEnd/>
          </a:ln>
        </p:spPr>
        <p:txBody>
          <a:bodyPr wrap="none" anchor="ctr"/>
          <a:lstStyle/>
          <a:p>
            <a:endParaRPr lang="nl-BE"/>
          </a:p>
        </p:txBody>
      </p:sp>
      <p:sp>
        <p:nvSpPr>
          <p:cNvPr id="8" name="Text Box 4"/>
          <p:cNvSpPr txBox="1">
            <a:spLocks noChangeArrowheads="1"/>
          </p:cNvSpPr>
          <p:nvPr/>
        </p:nvSpPr>
        <p:spPr bwMode="auto">
          <a:xfrm>
            <a:off x="6689577" y="841530"/>
            <a:ext cx="1440160" cy="1123712"/>
          </a:xfrm>
          <a:prstGeom prst="roundRect">
            <a:avLst/>
          </a:prstGeom>
          <a:solidFill>
            <a:schemeClr val="accent1">
              <a:lumMod val="40000"/>
              <a:lumOff val="60000"/>
            </a:schemeClr>
          </a:solidFill>
          <a:ln w="25400">
            <a:solidFill>
              <a:srgbClr val="0070C0"/>
            </a:solidFill>
            <a:miter lim="800000"/>
            <a:headEnd/>
            <a:tailEnd/>
          </a:ln>
        </p:spPr>
        <p:txBody>
          <a:bodyPr wrap="square">
            <a:spAutoFit/>
          </a:bodyPr>
          <a:lstStyle/>
          <a:p>
            <a:pPr algn="ctr" eaLnBrk="0" hangingPunct="0">
              <a:spcBef>
                <a:spcPct val="50000"/>
              </a:spcBef>
            </a:pPr>
            <a:r>
              <a:rPr lang="nl-BE" sz="6000" b="1" dirty="0" smtClean="0">
                <a:solidFill>
                  <a:srgbClr val="0070C0"/>
                </a:solidFill>
              </a:rPr>
              <a:t>1B</a:t>
            </a:r>
            <a:endParaRPr lang="nl-BE" sz="6000" b="1" dirty="0">
              <a:solidFill>
                <a:srgbClr val="0070C0"/>
              </a:solidFill>
            </a:endParaRPr>
          </a:p>
        </p:txBody>
      </p:sp>
      <p:sp>
        <p:nvSpPr>
          <p:cNvPr id="9" name="Text Box 4"/>
          <p:cNvSpPr txBox="1">
            <a:spLocks noChangeArrowheads="1"/>
          </p:cNvSpPr>
          <p:nvPr/>
        </p:nvSpPr>
        <p:spPr bwMode="auto">
          <a:xfrm>
            <a:off x="1947648" y="3638303"/>
            <a:ext cx="1872208" cy="784830"/>
          </a:xfrm>
          <a:prstGeom prst="rect">
            <a:avLst/>
          </a:prstGeom>
          <a:noFill/>
          <a:ln w="25400">
            <a:solidFill>
              <a:srgbClr val="0070C0"/>
            </a:solidFill>
            <a:miter lim="800000"/>
            <a:headEnd/>
            <a:tailEnd/>
          </a:ln>
        </p:spPr>
        <p:txBody>
          <a:bodyPr wrap="square">
            <a:spAutoFit/>
          </a:bodyPr>
          <a:lstStyle/>
          <a:p>
            <a:pPr algn="ctr" eaLnBrk="0" hangingPunct="0">
              <a:spcBef>
                <a:spcPct val="50000"/>
              </a:spcBef>
            </a:pPr>
            <a:r>
              <a:rPr lang="nl-NL" dirty="0" smtClean="0">
                <a:solidFill>
                  <a:schemeClr val="accent6"/>
                </a:solidFill>
              </a:rPr>
              <a:t>Getuigschrift</a:t>
            </a:r>
          </a:p>
          <a:p>
            <a:pPr algn="ctr" eaLnBrk="0" hangingPunct="0">
              <a:spcBef>
                <a:spcPct val="50000"/>
              </a:spcBef>
            </a:pPr>
            <a:r>
              <a:rPr lang="nl-NL" dirty="0" smtClean="0">
                <a:solidFill>
                  <a:schemeClr val="accent6"/>
                </a:solidFill>
              </a:rPr>
              <a:t>Basisonderwijs</a:t>
            </a:r>
            <a:endParaRPr lang="nl-NL" dirty="0">
              <a:solidFill>
                <a:schemeClr val="accent6"/>
              </a:solidFill>
            </a:endParaRPr>
          </a:p>
        </p:txBody>
      </p:sp>
      <p:sp>
        <p:nvSpPr>
          <p:cNvPr id="11" name="Text Box 4"/>
          <p:cNvSpPr txBox="1">
            <a:spLocks noChangeArrowheads="1"/>
          </p:cNvSpPr>
          <p:nvPr/>
        </p:nvSpPr>
        <p:spPr bwMode="auto">
          <a:xfrm>
            <a:off x="5560731" y="3638302"/>
            <a:ext cx="1872208" cy="784831"/>
          </a:xfrm>
          <a:prstGeom prst="rect">
            <a:avLst/>
          </a:prstGeom>
          <a:noFill/>
          <a:ln w="25400">
            <a:solidFill>
              <a:srgbClr val="0070C0"/>
            </a:solidFill>
            <a:miter lim="800000"/>
            <a:headEnd/>
            <a:tailEnd/>
          </a:ln>
        </p:spPr>
        <p:txBody>
          <a:bodyPr wrap="square">
            <a:noAutofit/>
          </a:bodyPr>
          <a:lstStyle/>
          <a:p>
            <a:pPr algn="ctr" eaLnBrk="0" hangingPunct="0">
              <a:spcBef>
                <a:spcPct val="50000"/>
              </a:spcBef>
            </a:pPr>
            <a:r>
              <a:rPr lang="nl-NL" dirty="0" smtClean="0">
                <a:solidFill>
                  <a:schemeClr val="accent6"/>
                </a:solidFill>
              </a:rPr>
              <a:t>Geen getuigschrift</a:t>
            </a:r>
            <a:endParaRPr lang="nl-NL" dirty="0">
              <a:solidFill>
                <a:schemeClr val="accent6"/>
              </a:solidFill>
            </a:endParaRPr>
          </a:p>
        </p:txBody>
      </p:sp>
      <p:sp>
        <p:nvSpPr>
          <p:cNvPr id="13" name="Titel 1"/>
          <p:cNvSpPr>
            <a:spLocks noGrp="1"/>
          </p:cNvSpPr>
          <p:nvPr>
            <p:ph type="title"/>
          </p:nvPr>
        </p:nvSpPr>
        <p:spPr>
          <a:xfrm>
            <a:off x="0" y="0"/>
            <a:ext cx="4932040" cy="580614"/>
          </a:xfrm>
          <a:noFill/>
          <a:ln w="28575">
            <a:solidFill>
              <a:srgbClr val="1D71B8"/>
            </a:solidFill>
          </a:ln>
        </p:spPr>
        <p:txBody>
          <a:bodyPr>
            <a:normAutofit/>
          </a:bodyPr>
          <a:lstStyle/>
          <a:p>
            <a:r>
              <a:rPr lang="nl-BE" sz="3600" dirty="0">
                <a:latin typeface="Arial" panose="020B0604020202020204" pitchFamily="34" charset="0"/>
                <a:cs typeface="Arial" panose="020B0604020202020204" pitchFamily="34" charset="0"/>
              </a:rPr>
              <a:t>starten in het 1</a:t>
            </a:r>
            <a:r>
              <a:rPr lang="nl-BE" sz="3600" baseline="30000" dirty="0">
                <a:latin typeface="Arial" panose="020B0604020202020204" pitchFamily="34" charset="0"/>
                <a:cs typeface="Arial" panose="020B0604020202020204" pitchFamily="34" charset="0"/>
              </a:rPr>
              <a:t>ste</a:t>
            </a:r>
            <a:r>
              <a:rPr lang="nl-BE" sz="3600" dirty="0">
                <a:latin typeface="Arial" panose="020B0604020202020204" pitchFamily="34" charset="0"/>
                <a:cs typeface="Arial" panose="020B0604020202020204" pitchFamily="34" charset="0"/>
              </a:rPr>
              <a:t> jaar</a:t>
            </a:r>
          </a:p>
        </p:txBody>
      </p:sp>
    </p:spTree>
    <p:extLst>
      <p:ext uri="{BB962C8B-B14F-4D97-AF65-F5344CB8AC3E}">
        <p14:creationId xmlns:p14="http://schemas.microsoft.com/office/powerpoint/2010/main" val="170728618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1+#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1+#ppt_w/2"/>
                                          </p:val>
                                        </p:tav>
                                        <p:tav tm="100000">
                                          <p:val>
                                            <p:strVal val="#ppt_x"/>
                                          </p:val>
                                        </p:tav>
                                      </p:tavLst>
                                    </p:anim>
                                    <p:anim calcmode="lin" valueType="num">
                                      <p:cBhvr additive="base">
                                        <p:cTn id="21"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000" fill="hold"/>
                                        <p:tgtEl>
                                          <p:spTgt spid="9"/>
                                        </p:tgtEl>
                                        <p:attrNameLst>
                                          <p:attrName>ppt_x</p:attrName>
                                        </p:attrNameLst>
                                      </p:cBhvr>
                                      <p:tavLst>
                                        <p:tav tm="0">
                                          <p:val>
                                            <p:strVal val="0-#ppt_w/2"/>
                                          </p:val>
                                        </p:tav>
                                        <p:tav tm="100000">
                                          <p:val>
                                            <p:strVal val="#ppt_x"/>
                                          </p:val>
                                        </p:tav>
                                      </p:tavLst>
                                    </p:anim>
                                    <p:anim calcmode="lin" valueType="num">
                                      <p:cBhvr additive="base">
                                        <p:cTn id="27" dur="1000" fill="hold"/>
                                        <p:tgtEl>
                                          <p:spTgt spid="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1+#ppt_w/2"/>
                                          </p:val>
                                        </p:tav>
                                        <p:tav tm="100000">
                                          <p:val>
                                            <p:strVal val="#ppt_x"/>
                                          </p:val>
                                        </p:tav>
                                      </p:tavLst>
                                    </p:anim>
                                    <p:anim calcmode="lin" valueType="num">
                                      <p:cBhvr additive="base">
                                        <p:cTn id="3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
          <p:cNvSpPr>
            <a:spLocks noGrp="1"/>
          </p:cNvSpPr>
          <p:nvPr>
            <p:ph type="title"/>
          </p:nvPr>
        </p:nvSpPr>
        <p:spPr>
          <a:xfrm>
            <a:off x="0" y="0"/>
            <a:ext cx="6802938" cy="580614"/>
          </a:xfrm>
          <a:noFill/>
          <a:ln w="28575">
            <a:solidFill>
              <a:srgbClr val="1D71B8"/>
            </a:solidFill>
          </a:ln>
        </p:spPr>
        <p:txBody>
          <a:bodyPr>
            <a:normAutofit/>
          </a:bodyPr>
          <a:lstStyle/>
          <a:p>
            <a:r>
              <a:rPr lang="nl-BE" sz="3600" dirty="0" smtClean="0">
                <a:latin typeface="Arial" panose="020B0604020202020204" pitchFamily="34" charset="0"/>
                <a:cs typeface="Arial" panose="020B0604020202020204" pitchFamily="34" charset="0"/>
              </a:rPr>
              <a:t>Het lessenrooster in 1</a:t>
            </a:r>
            <a:r>
              <a:rPr lang="nl-BE" sz="3600" baseline="30000" dirty="0" smtClean="0">
                <a:latin typeface="Arial" panose="020B0604020202020204" pitchFamily="34" charset="0"/>
                <a:cs typeface="Arial" panose="020B0604020202020204" pitchFamily="34" charset="0"/>
              </a:rPr>
              <a:t>ste</a:t>
            </a:r>
            <a:r>
              <a:rPr lang="nl-BE" sz="3600" dirty="0" smtClean="0">
                <a:latin typeface="Arial" panose="020B0604020202020204" pitchFamily="34" charset="0"/>
                <a:cs typeface="Arial" panose="020B0604020202020204" pitchFamily="34" charset="0"/>
              </a:rPr>
              <a:t> jaar</a:t>
            </a:r>
            <a:endParaRPr lang="nl-BE" sz="3600" dirty="0">
              <a:latin typeface="Arial" panose="020B0604020202020204" pitchFamily="34" charset="0"/>
              <a:cs typeface="Arial" panose="020B0604020202020204" pitchFamily="34" charset="0"/>
            </a:endParaRPr>
          </a:p>
        </p:txBody>
      </p:sp>
      <p:sp>
        <p:nvSpPr>
          <p:cNvPr id="40" name="Google Shape;235;p35"/>
          <p:cNvSpPr txBox="1"/>
          <p:nvPr/>
        </p:nvSpPr>
        <p:spPr>
          <a:xfrm>
            <a:off x="2627784" y="1069800"/>
            <a:ext cx="5112567" cy="4938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BE" sz="2800" b="0" i="0" u="none" strike="noStrike" cap="none" dirty="0">
                <a:solidFill>
                  <a:srgbClr val="1D71B8"/>
                </a:solidFill>
                <a:latin typeface="Sniglet" panose="020B0604020202020204" charset="0"/>
                <a:ea typeface="Sniglet"/>
                <a:cs typeface="Sniglet"/>
                <a:sym typeface="Sniglet"/>
              </a:rPr>
              <a:t>32 </a:t>
            </a:r>
            <a:r>
              <a:rPr lang="nl-BE" sz="2800" b="0" i="0" u="none" strike="noStrike" cap="none" dirty="0" smtClean="0">
                <a:solidFill>
                  <a:srgbClr val="1D71B8"/>
                </a:solidFill>
                <a:latin typeface="Sniglet" panose="020B0604020202020204" charset="0"/>
                <a:ea typeface="Sniglet"/>
                <a:cs typeface="Sniglet"/>
                <a:sym typeface="Sniglet"/>
              </a:rPr>
              <a:t>lesuren </a:t>
            </a:r>
            <a:r>
              <a:rPr lang="nl-BE" sz="2800" b="0" i="0" u="none" strike="noStrike" cap="none" dirty="0">
                <a:solidFill>
                  <a:srgbClr val="1D71B8"/>
                </a:solidFill>
                <a:latin typeface="Sniglet" panose="020B0604020202020204" charset="0"/>
                <a:ea typeface="Sniglet"/>
                <a:cs typeface="Sniglet"/>
                <a:sym typeface="Sniglet"/>
              </a:rPr>
              <a:t>per week</a:t>
            </a:r>
            <a:endParaRPr sz="2800" b="0" i="0" u="none" strike="noStrike" cap="none" dirty="0">
              <a:solidFill>
                <a:srgbClr val="1D71B8"/>
              </a:solidFill>
              <a:latin typeface="Sniglet" panose="020B0604020202020204" charset="0"/>
              <a:ea typeface="Sniglet"/>
              <a:cs typeface="Sniglet"/>
              <a:sym typeface="Sniglet"/>
            </a:endParaRPr>
          </a:p>
        </p:txBody>
      </p:sp>
      <p:grpSp>
        <p:nvGrpSpPr>
          <p:cNvPr id="3" name="Groep 2"/>
          <p:cNvGrpSpPr/>
          <p:nvPr/>
        </p:nvGrpSpPr>
        <p:grpSpPr>
          <a:xfrm>
            <a:off x="395536" y="1851670"/>
            <a:ext cx="4680520" cy="1152128"/>
            <a:chOff x="1200256" y="1851670"/>
            <a:chExt cx="3875800" cy="549817"/>
          </a:xfrm>
        </p:grpSpPr>
        <p:sp>
          <p:nvSpPr>
            <p:cNvPr id="41" name="Google Shape;236;p35"/>
            <p:cNvSpPr/>
            <p:nvPr/>
          </p:nvSpPr>
          <p:spPr>
            <a:xfrm>
              <a:off x="1200256" y="1851670"/>
              <a:ext cx="3875800" cy="549817"/>
            </a:xfrm>
            <a:prstGeom prst="flowChartAlternateProcess">
              <a:avLst/>
            </a:prstGeom>
            <a:solidFill>
              <a:srgbClr val="1D71B8"/>
            </a:solidFill>
            <a:ln w="952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 name="Google Shape;237;p35"/>
            <p:cNvSpPr txBox="1"/>
            <p:nvPr/>
          </p:nvSpPr>
          <p:spPr>
            <a:xfrm>
              <a:off x="1373716" y="1953093"/>
              <a:ext cx="352888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2400" b="0" i="0" u="none" strike="noStrike" cap="none" dirty="0">
                  <a:solidFill>
                    <a:schemeClr val="lt1"/>
                  </a:solidFill>
                  <a:latin typeface="Sniglet"/>
                  <a:ea typeface="Sniglet"/>
                  <a:cs typeface="Sniglet"/>
                  <a:sym typeface="Sniglet"/>
                </a:rPr>
                <a:t>Algemene vorming </a:t>
              </a:r>
              <a:r>
                <a:rPr lang="nl-BE" sz="2400" dirty="0">
                  <a:solidFill>
                    <a:schemeClr val="lt1"/>
                  </a:solidFill>
                  <a:latin typeface="Sniglet"/>
                  <a:ea typeface="Sniglet"/>
                  <a:cs typeface="Sniglet"/>
                  <a:sym typeface="Sniglet"/>
                </a:rPr>
                <a:t/>
              </a:r>
              <a:br>
                <a:rPr lang="nl-BE" sz="2400" dirty="0">
                  <a:solidFill>
                    <a:schemeClr val="lt1"/>
                  </a:solidFill>
                  <a:latin typeface="Sniglet"/>
                  <a:ea typeface="Sniglet"/>
                  <a:cs typeface="Sniglet"/>
                  <a:sym typeface="Sniglet"/>
                </a:rPr>
              </a:br>
              <a:r>
                <a:rPr lang="nl-BE" sz="2400" b="0" i="0" u="none" strike="noStrike" cap="none" dirty="0" smtClean="0">
                  <a:solidFill>
                    <a:schemeClr val="lt1"/>
                  </a:solidFill>
                  <a:latin typeface="Sniglet"/>
                  <a:ea typeface="Sniglet"/>
                  <a:cs typeface="Sniglet"/>
                  <a:sym typeface="Sniglet"/>
                </a:rPr>
                <a:t>27 </a:t>
              </a:r>
              <a:r>
                <a:rPr lang="nl-BE" sz="2400" b="0" i="0" u="none" strike="noStrike" cap="none" dirty="0">
                  <a:solidFill>
                    <a:schemeClr val="lt1"/>
                  </a:solidFill>
                  <a:latin typeface="Sniglet"/>
                  <a:ea typeface="Sniglet"/>
                  <a:cs typeface="Sniglet"/>
                  <a:sym typeface="Sniglet"/>
                </a:rPr>
                <a:t>lesuren</a:t>
              </a:r>
              <a:endParaRPr sz="2400" b="0" i="0" u="none" strike="noStrike" cap="none" dirty="0">
                <a:solidFill>
                  <a:schemeClr val="lt1"/>
                </a:solidFill>
                <a:latin typeface="Sniglet"/>
                <a:ea typeface="Sniglet"/>
                <a:cs typeface="Sniglet"/>
                <a:sym typeface="Sniglet"/>
              </a:endParaRPr>
            </a:p>
          </p:txBody>
        </p:sp>
      </p:grpSp>
      <p:grpSp>
        <p:nvGrpSpPr>
          <p:cNvPr id="4" name="Groep 3"/>
          <p:cNvGrpSpPr/>
          <p:nvPr/>
        </p:nvGrpSpPr>
        <p:grpSpPr>
          <a:xfrm>
            <a:off x="5381752" y="1851669"/>
            <a:ext cx="3705142" cy="2779734"/>
            <a:chOff x="5381752" y="1851669"/>
            <a:chExt cx="3705142" cy="2779734"/>
          </a:xfrm>
        </p:grpSpPr>
        <p:grpSp>
          <p:nvGrpSpPr>
            <p:cNvPr id="2" name="Groep 1"/>
            <p:cNvGrpSpPr/>
            <p:nvPr/>
          </p:nvGrpSpPr>
          <p:grpSpPr>
            <a:xfrm>
              <a:off x="5381752" y="1851669"/>
              <a:ext cx="3019368" cy="1152129"/>
              <a:chOff x="5585080" y="1851669"/>
              <a:chExt cx="3019368" cy="549817"/>
            </a:xfrm>
            <a:solidFill>
              <a:srgbClr val="008D36"/>
            </a:solidFill>
          </p:grpSpPr>
          <p:sp>
            <p:nvSpPr>
              <p:cNvPr id="43" name="Google Shape;238;p35"/>
              <p:cNvSpPr/>
              <p:nvPr/>
            </p:nvSpPr>
            <p:spPr>
              <a:xfrm>
                <a:off x="5585080" y="1851669"/>
                <a:ext cx="3019368" cy="549817"/>
              </a:xfrm>
              <a:prstGeom prst="flowChartAlternateProcess">
                <a:avLst/>
              </a:prstGeom>
              <a:grp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 name="Google Shape;239;p35"/>
              <p:cNvSpPr txBox="1"/>
              <p:nvPr/>
            </p:nvSpPr>
            <p:spPr>
              <a:xfrm>
                <a:off x="5765100" y="1953092"/>
                <a:ext cx="2659328" cy="307777"/>
              </a:xfrm>
              <a:prstGeom prst="rect">
                <a:avLst/>
              </a:prstGeom>
              <a:grp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nl-BE" sz="2400" b="0" i="0" u="none" strike="noStrike" cap="none" dirty="0">
                    <a:solidFill>
                      <a:schemeClr val="lt1"/>
                    </a:solidFill>
                    <a:latin typeface="Sniglet"/>
                    <a:ea typeface="Sniglet"/>
                    <a:cs typeface="Sniglet"/>
                    <a:sym typeface="Sniglet"/>
                  </a:rPr>
                  <a:t>Differentiatie </a:t>
                </a:r>
                <a:r>
                  <a:rPr lang="nl-BE" sz="2400" dirty="0">
                    <a:solidFill>
                      <a:schemeClr val="lt1"/>
                    </a:solidFill>
                    <a:latin typeface="Sniglet"/>
                    <a:ea typeface="Sniglet"/>
                    <a:cs typeface="Sniglet"/>
                    <a:sym typeface="Sniglet"/>
                  </a:rPr>
                  <a:t/>
                </a:r>
                <a:br>
                  <a:rPr lang="nl-BE" sz="2400" dirty="0">
                    <a:solidFill>
                      <a:schemeClr val="lt1"/>
                    </a:solidFill>
                    <a:latin typeface="Sniglet"/>
                    <a:ea typeface="Sniglet"/>
                    <a:cs typeface="Sniglet"/>
                    <a:sym typeface="Sniglet"/>
                  </a:rPr>
                </a:br>
                <a:r>
                  <a:rPr lang="nl-BE" sz="2400" b="0" i="0" u="none" strike="noStrike" cap="none" dirty="0" smtClean="0">
                    <a:solidFill>
                      <a:schemeClr val="lt1"/>
                    </a:solidFill>
                    <a:latin typeface="Sniglet"/>
                    <a:ea typeface="Sniglet"/>
                    <a:cs typeface="Sniglet"/>
                    <a:sym typeface="Sniglet"/>
                  </a:rPr>
                  <a:t>5 </a:t>
                </a:r>
                <a:r>
                  <a:rPr lang="nl-BE" sz="2400" b="0" i="0" u="none" strike="noStrike" cap="none" dirty="0">
                    <a:solidFill>
                      <a:schemeClr val="lt1"/>
                    </a:solidFill>
                    <a:latin typeface="Sniglet"/>
                    <a:ea typeface="Sniglet"/>
                    <a:cs typeface="Sniglet"/>
                    <a:sym typeface="Sniglet"/>
                  </a:rPr>
                  <a:t>lesuren</a:t>
                </a:r>
                <a:endParaRPr sz="2400" b="0" i="0" u="none" strike="noStrike" cap="none" dirty="0">
                  <a:solidFill>
                    <a:schemeClr val="lt1"/>
                  </a:solidFill>
                  <a:latin typeface="Sniglet"/>
                  <a:ea typeface="Sniglet"/>
                  <a:cs typeface="Sniglet"/>
                  <a:sym typeface="Sniglet"/>
                </a:endParaRPr>
              </a:p>
            </p:txBody>
          </p:sp>
        </p:grpSp>
        <p:cxnSp>
          <p:nvCxnSpPr>
            <p:cNvPr id="48" name="Gebogen verbindingslijn 47"/>
            <p:cNvCxnSpPr/>
            <p:nvPr/>
          </p:nvCxnSpPr>
          <p:spPr>
            <a:xfrm rot="16200000" flipH="1">
              <a:off x="6974873" y="3118638"/>
              <a:ext cx="787833" cy="4320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2" name="Tekstvak 51"/>
            <p:cNvSpPr txBox="1"/>
            <p:nvPr/>
          </p:nvSpPr>
          <p:spPr>
            <a:xfrm rot="2319581">
              <a:off x="6593533" y="4212175"/>
              <a:ext cx="1800199" cy="369332"/>
            </a:xfrm>
            <a:prstGeom prst="rect">
              <a:avLst/>
            </a:prstGeom>
            <a:noFill/>
          </p:spPr>
          <p:txBody>
            <a:bodyPr wrap="square" rtlCol="0">
              <a:spAutoFit/>
            </a:bodyPr>
            <a:lstStyle/>
            <a:p>
              <a:r>
                <a:rPr lang="nl-BE" dirty="0" smtClean="0">
                  <a:solidFill>
                    <a:srgbClr val="1D71B8"/>
                  </a:solidFill>
                  <a:latin typeface="Sniglet" panose="020B0604020202020204" charset="0"/>
                </a:rPr>
                <a:t>remediëring</a:t>
              </a:r>
              <a:endParaRPr lang="nl-BE" dirty="0">
                <a:solidFill>
                  <a:srgbClr val="1D71B8"/>
                </a:solidFill>
                <a:latin typeface="Sniglet" panose="020B0604020202020204" charset="0"/>
              </a:endParaRPr>
            </a:p>
          </p:txBody>
        </p:sp>
        <p:sp>
          <p:nvSpPr>
            <p:cNvPr id="60" name="Tekstvak 59"/>
            <p:cNvSpPr txBox="1"/>
            <p:nvPr/>
          </p:nvSpPr>
          <p:spPr>
            <a:xfrm rot="2388714">
              <a:off x="7286695" y="4262071"/>
              <a:ext cx="1800199" cy="369332"/>
            </a:xfrm>
            <a:prstGeom prst="rect">
              <a:avLst/>
            </a:prstGeom>
            <a:noFill/>
          </p:spPr>
          <p:txBody>
            <a:bodyPr wrap="square" rtlCol="0">
              <a:spAutoFit/>
            </a:bodyPr>
            <a:lstStyle/>
            <a:p>
              <a:r>
                <a:rPr lang="nl-BE" dirty="0" smtClean="0">
                  <a:solidFill>
                    <a:srgbClr val="1D71B8"/>
                  </a:solidFill>
                  <a:latin typeface="Sniglet" panose="020B0604020202020204" charset="0"/>
                </a:rPr>
                <a:t>verdieping</a:t>
              </a:r>
              <a:endParaRPr lang="nl-BE" dirty="0">
                <a:solidFill>
                  <a:srgbClr val="1D71B8"/>
                </a:solidFill>
                <a:latin typeface="Sniglet" panose="020B0604020202020204" charset="0"/>
              </a:endParaRPr>
            </a:p>
          </p:txBody>
        </p:sp>
        <p:cxnSp>
          <p:nvCxnSpPr>
            <p:cNvPr id="64" name="Gebogen verbindingslijn 63"/>
            <p:cNvCxnSpPr/>
            <p:nvPr/>
          </p:nvCxnSpPr>
          <p:spPr>
            <a:xfrm rot="16200000" flipH="1">
              <a:off x="6266316" y="3080414"/>
              <a:ext cx="787833" cy="4320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77352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1+#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043608" y="843558"/>
            <a:ext cx="8100392" cy="4032448"/>
          </a:xfrm>
          <a:prstGeom prst="rect">
            <a:avLst/>
          </a:prstGeom>
          <a:noFill/>
          <a:ln w="9525">
            <a:noFill/>
            <a:miter lim="800000"/>
            <a:headEnd/>
            <a:tailEnd/>
          </a:ln>
        </p:spPr>
        <p:txBody>
          <a:bodyPr lIns="81635" tIns="40817" rIns="81635" bIns="40817"/>
          <a:lstStyle/>
          <a:p>
            <a:pPr marL="306131" indent="-306131">
              <a:lnSpc>
                <a:spcPct val="90000"/>
              </a:lnSpc>
              <a:spcBef>
                <a:spcPct val="20000"/>
              </a:spcBef>
              <a:buFontTx/>
              <a:buChar char="•"/>
            </a:pPr>
            <a:r>
              <a:rPr lang="nl-BE" dirty="0">
                <a:solidFill>
                  <a:srgbClr val="1D71B8"/>
                </a:solidFill>
              </a:rPr>
              <a:t>beginniveau voor taal/rekenen : </a:t>
            </a:r>
            <a:r>
              <a:rPr lang="nl-BE" dirty="0" smtClean="0">
                <a:solidFill>
                  <a:srgbClr val="1D71B8"/>
                </a:solidFill>
              </a:rPr>
              <a:t>ongeveer </a:t>
            </a:r>
            <a:r>
              <a:rPr lang="nl-BE" dirty="0">
                <a:solidFill>
                  <a:srgbClr val="1D71B8"/>
                </a:solidFill>
              </a:rPr>
              <a:t>eind </a:t>
            </a:r>
            <a:r>
              <a:rPr lang="nl-BE" b="1" dirty="0">
                <a:solidFill>
                  <a:srgbClr val="1D71B8"/>
                </a:solidFill>
              </a:rPr>
              <a:t>4de leerjaar</a:t>
            </a:r>
          </a:p>
          <a:p>
            <a:pPr>
              <a:lnSpc>
                <a:spcPct val="90000"/>
              </a:lnSpc>
              <a:spcBef>
                <a:spcPct val="20000"/>
              </a:spcBef>
            </a:pPr>
            <a:endParaRPr lang="nl-BE" b="1" dirty="0">
              <a:solidFill>
                <a:srgbClr val="1D71B8"/>
              </a:solidFill>
            </a:endParaRPr>
          </a:p>
          <a:p>
            <a:pPr marL="306131" indent="-306131">
              <a:lnSpc>
                <a:spcPct val="90000"/>
              </a:lnSpc>
              <a:spcBef>
                <a:spcPct val="20000"/>
              </a:spcBef>
              <a:buFontTx/>
              <a:buChar char="•"/>
            </a:pPr>
            <a:r>
              <a:rPr lang="nl-BE" b="1" dirty="0">
                <a:solidFill>
                  <a:srgbClr val="1D71B8"/>
                </a:solidFill>
              </a:rPr>
              <a:t>Basisleerstof</a:t>
            </a:r>
            <a:r>
              <a:rPr lang="nl-BE" dirty="0">
                <a:solidFill>
                  <a:srgbClr val="1D71B8"/>
                </a:solidFill>
              </a:rPr>
              <a:t> taal en rekenen wordt herhaald</a:t>
            </a:r>
          </a:p>
          <a:p>
            <a:pPr>
              <a:lnSpc>
                <a:spcPct val="90000"/>
              </a:lnSpc>
              <a:spcBef>
                <a:spcPct val="20000"/>
              </a:spcBef>
            </a:pPr>
            <a:endParaRPr lang="nl-BE" dirty="0">
              <a:solidFill>
                <a:srgbClr val="1D71B8"/>
              </a:solidFill>
            </a:endParaRPr>
          </a:p>
          <a:p>
            <a:pPr marL="306131" indent="-306131">
              <a:lnSpc>
                <a:spcPct val="90000"/>
              </a:lnSpc>
              <a:spcBef>
                <a:spcPct val="20000"/>
              </a:spcBef>
              <a:buFontTx/>
              <a:buChar char="•"/>
            </a:pPr>
            <a:r>
              <a:rPr lang="nl-BE" dirty="0">
                <a:solidFill>
                  <a:srgbClr val="1D71B8"/>
                </a:solidFill>
              </a:rPr>
              <a:t>Trager </a:t>
            </a:r>
            <a:r>
              <a:rPr lang="nl-BE" b="1" dirty="0">
                <a:solidFill>
                  <a:srgbClr val="1D71B8"/>
                </a:solidFill>
              </a:rPr>
              <a:t>tempo</a:t>
            </a:r>
          </a:p>
          <a:p>
            <a:pPr>
              <a:lnSpc>
                <a:spcPct val="90000"/>
              </a:lnSpc>
              <a:spcBef>
                <a:spcPct val="20000"/>
              </a:spcBef>
            </a:pPr>
            <a:endParaRPr lang="nl-BE" b="1" dirty="0">
              <a:solidFill>
                <a:srgbClr val="1D71B8"/>
              </a:solidFill>
            </a:endParaRPr>
          </a:p>
          <a:p>
            <a:pPr marL="306131" indent="-306131">
              <a:lnSpc>
                <a:spcPct val="90000"/>
              </a:lnSpc>
              <a:spcBef>
                <a:spcPct val="20000"/>
              </a:spcBef>
              <a:buFontTx/>
              <a:buChar char="•"/>
            </a:pPr>
            <a:r>
              <a:rPr lang="nl-BE" dirty="0">
                <a:solidFill>
                  <a:srgbClr val="1D71B8"/>
                </a:solidFill>
              </a:rPr>
              <a:t>Kleinere klasgroepen, meer </a:t>
            </a:r>
            <a:r>
              <a:rPr lang="nl-BE" b="1" dirty="0">
                <a:solidFill>
                  <a:srgbClr val="1D71B8"/>
                </a:solidFill>
              </a:rPr>
              <a:t>begeleiding</a:t>
            </a:r>
            <a:r>
              <a:rPr lang="nl-BE" dirty="0">
                <a:solidFill>
                  <a:srgbClr val="1D71B8"/>
                </a:solidFill>
              </a:rPr>
              <a:t> </a:t>
            </a:r>
          </a:p>
          <a:p>
            <a:pPr>
              <a:lnSpc>
                <a:spcPct val="90000"/>
              </a:lnSpc>
              <a:spcBef>
                <a:spcPct val="20000"/>
              </a:spcBef>
            </a:pPr>
            <a:endParaRPr lang="nl-BE" dirty="0">
              <a:solidFill>
                <a:srgbClr val="1D71B8"/>
              </a:solidFill>
            </a:endParaRPr>
          </a:p>
          <a:p>
            <a:pPr marL="306131" indent="-306131">
              <a:lnSpc>
                <a:spcPct val="90000"/>
              </a:lnSpc>
              <a:spcBef>
                <a:spcPct val="20000"/>
              </a:spcBef>
              <a:buFontTx/>
              <a:buChar char="•"/>
            </a:pPr>
            <a:r>
              <a:rPr lang="nl-BE" dirty="0">
                <a:solidFill>
                  <a:srgbClr val="1D71B8"/>
                </a:solidFill>
              </a:rPr>
              <a:t>Leren vanuit de praktijk, het </a:t>
            </a:r>
            <a:r>
              <a:rPr lang="nl-BE" b="1" dirty="0">
                <a:solidFill>
                  <a:srgbClr val="1D71B8"/>
                </a:solidFill>
              </a:rPr>
              <a:t>zelf doen</a:t>
            </a:r>
            <a:r>
              <a:rPr lang="nl-BE" dirty="0">
                <a:solidFill>
                  <a:srgbClr val="1D71B8"/>
                </a:solidFill>
              </a:rPr>
              <a:t> en ervaren</a:t>
            </a:r>
          </a:p>
          <a:p>
            <a:pPr>
              <a:lnSpc>
                <a:spcPct val="90000"/>
              </a:lnSpc>
              <a:spcBef>
                <a:spcPct val="20000"/>
              </a:spcBef>
            </a:pPr>
            <a:endParaRPr lang="nl-BE" dirty="0">
              <a:solidFill>
                <a:srgbClr val="1D71B8"/>
              </a:solidFill>
            </a:endParaRPr>
          </a:p>
          <a:p>
            <a:pPr marL="306131" indent="-306131">
              <a:lnSpc>
                <a:spcPct val="90000"/>
              </a:lnSpc>
              <a:spcBef>
                <a:spcPct val="20000"/>
              </a:spcBef>
              <a:buFontTx/>
              <a:buChar char="•"/>
            </a:pPr>
            <a:r>
              <a:rPr lang="nl-BE" dirty="0">
                <a:solidFill>
                  <a:srgbClr val="1D71B8"/>
                </a:solidFill>
                <a:cs typeface="Arial" charset="0"/>
              </a:rPr>
              <a:t>Leerlingen krijgen </a:t>
            </a:r>
            <a:r>
              <a:rPr lang="nl-BE" b="1" dirty="0">
                <a:solidFill>
                  <a:srgbClr val="1D71B8"/>
                </a:solidFill>
                <a:cs typeface="Arial" charset="0"/>
              </a:rPr>
              <a:t>meer zelfvertrouwen</a:t>
            </a:r>
            <a:r>
              <a:rPr lang="nl-BE" dirty="0">
                <a:solidFill>
                  <a:srgbClr val="1D71B8"/>
                </a:solidFill>
                <a:cs typeface="Arial" charset="0"/>
              </a:rPr>
              <a:t> </a:t>
            </a:r>
            <a:r>
              <a:rPr lang="nl-BE" dirty="0" smtClean="0">
                <a:solidFill>
                  <a:srgbClr val="1D71B8"/>
                </a:solidFill>
                <a:cs typeface="Arial" charset="0"/>
              </a:rPr>
              <a:t>en </a:t>
            </a:r>
            <a:r>
              <a:rPr lang="nl-BE" b="1" dirty="0">
                <a:solidFill>
                  <a:srgbClr val="1D71B8"/>
                </a:solidFill>
                <a:cs typeface="Arial" charset="0"/>
              </a:rPr>
              <a:t>voelen zich beter op school</a:t>
            </a:r>
            <a:endParaRPr lang="nl-BE" dirty="0">
              <a:solidFill>
                <a:srgbClr val="1D71B8"/>
              </a:solidFill>
              <a:cs typeface="Arial" charset="0"/>
            </a:endParaRPr>
          </a:p>
          <a:p>
            <a:pPr marL="306131" indent="-306131">
              <a:lnSpc>
                <a:spcPct val="90000"/>
              </a:lnSpc>
              <a:spcBef>
                <a:spcPct val="20000"/>
              </a:spcBef>
              <a:buFontTx/>
              <a:buChar char="•"/>
            </a:pPr>
            <a:endParaRPr lang="nl-BE" dirty="0">
              <a:solidFill>
                <a:srgbClr val="1D71B8"/>
              </a:solidFill>
            </a:endParaRPr>
          </a:p>
          <a:p>
            <a:pPr marL="306131" indent="-306131">
              <a:lnSpc>
                <a:spcPct val="90000"/>
              </a:lnSpc>
              <a:spcBef>
                <a:spcPct val="20000"/>
              </a:spcBef>
              <a:buFontTx/>
              <a:buChar char="•"/>
            </a:pPr>
            <a:endParaRPr lang="nl-NL" dirty="0">
              <a:solidFill>
                <a:srgbClr val="1D71B8"/>
              </a:solidFill>
            </a:endParaRPr>
          </a:p>
        </p:txBody>
      </p:sp>
      <p:sp>
        <p:nvSpPr>
          <p:cNvPr id="6" name="Titel 1"/>
          <p:cNvSpPr txBox="1">
            <a:spLocks/>
          </p:cNvSpPr>
          <p:nvPr/>
        </p:nvSpPr>
        <p:spPr>
          <a:xfrm>
            <a:off x="0" y="11828"/>
            <a:ext cx="3131840"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B</a:t>
            </a:r>
            <a:endParaRPr lang="nl-BE" sz="3600" b="1" dirty="0">
              <a:solidFill>
                <a:srgbClr val="1D71B8"/>
              </a:solidFill>
              <a:latin typeface="Arial" panose="020B0604020202020204" pitchFamily="34" charset="0"/>
              <a:cs typeface="Arial" panose="020B0604020202020204" pitchFamily="34"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5">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par>
                          <p:cTn id="13" fill="hold">
                            <p:stCondLst>
                              <p:cond delay="12000"/>
                            </p:stCondLst>
                            <p:childTnLst>
                              <p:par>
                                <p:cTn id="14" presetID="1" presetClass="entr" presetSubtype="0" fill="hold" nodeType="afterEffect">
                                  <p:stCondLst>
                                    <p:cond delay="200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childTnLst>
                          </p:cTn>
                        </p:par>
                        <p:par>
                          <p:cTn id="16" fill="hold">
                            <p:stCondLst>
                              <p:cond delay="14000"/>
                            </p:stCondLst>
                            <p:childTnLst>
                              <p:par>
                                <p:cTn id="17" presetID="1" presetClass="entr" presetSubtype="0" fill="hold" nodeType="afterEffect">
                                  <p:stCondLst>
                                    <p:cond delay="200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par>
                          <p:cTn id="19" fill="hold">
                            <p:stCondLst>
                              <p:cond delay="16000"/>
                            </p:stCondLst>
                            <p:childTnLst>
                              <p:par>
                                <p:cTn id="20" presetID="1" presetClass="entr" presetSubtype="0" fill="hold" nodeType="afterEffect">
                                  <p:stCondLst>
                                    <p:cond delay="10000"/>
                                  </p:stCondLst>
                                  <p:childTnLst>
                                    <p:set>
                                      <p:cBhvr>
                                        <p:cTn id="21"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755576" y="1535097"/>
            <a:ext cx="1728192" cy="1296144"/>
          </a:xfrm>
          <a:prstGeom prst="rect">
            <a:avLst/>
          </a:prstGeom>
          <a:noFill/>
          <a:ln w="9525">
            <a:noFill/>
            <a:miter lim="800000"/>
            <a:headEnd/>
            <a:tailEnd/>
          </a:ln>
        </p:spPr>
        <p:txBody>
          <a:bodyPr lIns="81635" tIns="40817" rIns="81635" bIns="40817"/>
          <a:lstStyle/>
          <a:p>
            <a:pPr>
              <a:lnSpc>
                <a:spcPct val="90000"/>
              </a:lnSpc>
              <a:spcBef>
                <a:spcPct val="20000"/>
              </a:spcBef>
            </a:pPr>
            <a:r>
              <a:rPr lang="nl-BE" i="1" dirty="0">
                <a:solidFill>
                  <a:srgbClr val="1D71B8"/>
                </a:solidFill>
              </a:rPr>
              <a:t>Nederlands</a:t>
            </a:r>
          </a:p>
          <a:p>
            <a:pPr>
              <a:lnSpc>
                <a:spcPct val="90000"/>
              </a:lnSpc>
              <a:spcBef>
                <a:spcPct val="20000"/>
              </a:spcBef>
            </a:pPr>
            <a:r>
              <a:rPr lang="nl-BE" i="1" dirty="0">
                <a:solidFill>
                  <a:srgbClr val="1D71B8"/>
                </a:solidFill>
              </a:rPr>
              <a:t>Wiskunde</a:t>
            </a:r>
          </a:p>
          <a:p>
            <a:pPr>
              <a:lnSpc>
                <a:spcPct val="90000"/>
              </a:lnSpc>
              <a:spcBef>
                <a:spcPct val="20000"/>
              </a:spcBef>
            </a:pPr>
            <a:r>
              <a:rPr lang="nl-BE" i="1" dirty="0">
                <a:solidFill>
                  <a:srgbClr val="1D71B8"/>
                </a:solidFill>
              </a:rPr>
              <a:t>Frans</a:t>
            </a:r>
          </a:p>
          <a:p>
            <a:pPr>
              <a:lnSpc>
                <a:spcPct val="90000"/>
              </a:lnSpc>
              <a:spcBef>
                <a:spcPct val="20000"/>
              </a:spcBef>
            </a:pPr>
            <a:r>
              <a:rPr lang="nl-BE" i="1" dirty="0" smtClean="0">
                <a:solidFill>
                  <a:srgbClr val="1D71B8"/>
                </a:solidFill>
                <a:sym typeface="Wingdings"/>
              </a:rPr>
              <a:t>Engels</a:t>
            </a:r>
            <a:endParaRPr lang="nl-BE" i="1" dirty="0">
              <a:solidFill>
                <a:srgbClr val="1D71B8"/>
              </a:solidFill>
            </a:endParaRPr>
          </a:p>
          <a:p>
            <a:pPr>
              <a:lnSpc>
                <a:spcPct val="90000"/>
              </a:lnSpc>
              <a:spcBef>
                <a:spcPct val="20000"/>
              </a:spcBef>
            </a:pPr>
            <a:endParaRPr lang="nl-BE" dirty="0">
              <a:solidFill>
                <a:srgbClr val="1D71B8"/>
              </a:solidFill>
            </a:endParaRPr>
          </a:p>
          <a:p>
            <a:pPr>
              <a:lnSpc>
                <a:spcPct val="90000"/>
              </a:lnSpc>
              <a:spcBef>
                <a:spcPct val="20000"/>
              </a:spcBef>
            </a:pPr>
            <a:endParaRPr lang="nl-BE" i="1" dirty="0" smtClean="0">
              <a:solidFill>
                <a:srgbClr val="1D71B8"/>
              </a:solidFill>
            </a:endParaRPr>
          </a:p>
          <a:p>
            <a:pPr>
              <a:lnSpc>
                <a:spcPct val="90000"/>
              </a:lnSpc>
              <a:spcBef>
                <a:spcPct val="20000"/>
              </a:spcBef>
            </a:pPr>
            <a:endParaRPr lang="nl-NL" sz="1600" dirty="0">
              <a:solidFill>
                <a:schemeClr val="accent2"/>
              </a:solidFill>
            </a:endParaRPr>
          </a:p>
        </p:txBody>
      </p:sp>
      <p:sp>
        <p:nvSpPr>
          <p:cNvPr id="7" name="Titel 1"/>
          <p:cNvSpPr txBox="1">
            <a:spLocks/>
          </p:cNvSpPr>
          <p:nvPr/>
        </p:nvSpPr>
        <p:spPr>
          <a:xfrm>
            <a:off x="0" y="11828"/>
            <a:ext cx="7884368"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B: Algemene </a:t>
            </a:r>
            <a:r>
              <a:rPr lang="nl-BE" sz="3600" b="1" dirty="0">
                <a:solidFill>
                  <a:srgbClr val="1D71B8"/>
                </a:solidFill>
                <a:latin typeface="Arial" panose="020B0604020202020204" pitchFamily="34" charset="0"/>
                <a:cs typeface="Arial" panose="020B0604020202020204" pitchFamily="34" charset="0"/>
              </a:rPr>
              <a:t>V</a:t>
            </a:r>
            <a:r>
              <a:rPr lang="nl-BE" sz="3600" b="1" dirty="0" smtClean="0">
                <a:solidFill>
                  <a:srgbClr val="1D71B8"/>
                </a:solidFill>
                <a:latin typeface="Arial" panose="020B0604020202020204" pitchFamily="34" charset="0"/>
                <a:cs typeface="Arial" panose="020B0604020202020204" pitchFamily="34" charset="0"/>
              </a:rPr>
              <a:t>orming</a:t>
            </a:r>
            <a:endParaRPr lang="nl-BE" sz="3600" b="1" dirty="0">
              <a:solidFill>
                <a:srgbClr val="1D71B8"/>
              </a:solidFill>
              <a:latin typeface="Arial" panose="020B0604020202020204" pitchFamily="34" charset="0"/>
              <a:cs typeface="Arial" panose="020B0604020202020204" pitchFamily="34" charset="0"/>
            </a:endParaRPr>
          </a:p>
        </p:txBody>
      </p:sp>
      <p:sp>
        <p:nvSpPr>
          <p:cNvPr id="3" name="Tekstvak 2"/>
          <p:cNvSpPr txBox="1"/>
          <p:nvPr/>
        </p:nvSpPr>
        <p:spPr>
          <a:xfrm>
            <a:off x="467544" y="3507854"/>
            <a:ext cx="6408712" cy="951030"/>
          </a:xfrm>
          <a:prstGeom prst="rect">
            <a:avLst/>
          </a:prstGeom>
          <a:noFill/>
        </p:spPr>
        <p:txBody>
          <a:bodyPr wrap="square" rtlCol="0">
            <a:spAutoFit/>
          </a:bodyPr>
          <a:lstStyle/>
          <a:p>
            <a:pPr>
              <a:lnSpc>
                <a:spcPct val="90000"/>
              </a:lnSpc>
              <a:spcBef>
                <a:spcPct val="20000"/>
              </a:spcBef>
            </a:pPr>
            <a:r>
              <a:rPr lang="nl-BE" i="1" dirty="0">
                <a:solidFill>
                  <a:srgbClr val="1D71B8"/>
                </a:solidFill>
              </a:rPr>
              <a:t>Lichamelijke opvoeding</a:t>
            </a:r>
          </a:p>
          <a:p>
            <a:pPr>
              <a:lnSpc>
                <a:spcPct val="90000"/>
              </a:lnSpc>
              <a:spcBef>
                <a:spcPct val="20000"/>
              </a:spcBef>
            </a:pPr>
            <a:r>
              <a:rPr lang="nl-BE" i="1" dirty="0">
                <a:solidFill>
                  <a:srgbClr val="1D71B8"/>
                </a:solidFill>
              </a:rPr>
              <a:t>Godsdienst</a:t>
            </a:r>
          </a:p>
          <a:p>
            <a:pPr>
              <a:lnSpc>
                <a:spcPct val="90000"/>
              </a:lnSpc>
              <a:spcBef>
                <a:spcPct val="20000"/>
              </a:spcBef>
            </a:pPr>
            <a:r>
              <a:rPr lang="nl-BE" i="1" dirty="0">
                <a:solidFill>
                  <a:srgbClr val="1D71B8"/>
                </a:solidFill>
              </a:rPr>
              <a:t>Maatschappelijke vorming / Aardrijkskunde en </a:t>
            </a:r>
            <a:r>
              <a:rPr lang="nl-BE" i="1" dirty="0" smtClean="0">
                <a:solidFill>
                  <a:srgbClr val="1D71B8"/>
                </a:solidFill>
              </a:rPr>
              <a:t>Geschiedenis</a:t>
            </a:r>
            <a:endParaRPr lang="nl-BE" i="1" dirty="0">
              <a:solidFill>
                <a:srgbClr val="1D71B8"/>
              </a:solidFill>
            </a:endParaRPr>
          </a:p>
        </p:txBody>
      </p:sp>
      <p:sp>
        <p:nvSpPr>
          <p:cNvPr id="4" name="Rechthoek 3"/>
          <p:cNvSpPr/>
          <p:nvPr/>
        </p:nvSpPr>
        <p:spPr>
          <a:xfrm>
            <a:off x="5591174" y="915566"/>
            <a:ext cx="3301305" cy="951030"/>
          </a:xfrm>
          <a:prstGeom prst="rect">
            <a:avLst/>
          </a:prstGeom>
        </p:spPr>
        <p:txBody>
          <a:bodyPr wrap="square">
            <a:spAutoFit/>
          </a:bodyPr>
          <a:lstStyle/>
          <a:p>
            <a:pPr lvl="0">
              <a:lnSpc>
                <a:spcPct val="90000"/>
              </a:lnSpc>
              <a:spcBef>
                <a:spcPct val="20000"/>
              </a:spcBef>
            </a:pPr>
            <a:r>
              <a:rPr lang="nl-BE" i="1" dirty="0">
                <a:solidFill>
                  <a:srgbClr val="1D71B8"/>
                </a:solidFill>
              </a:rPr>
              <a:t>Muziek</a:t>
            </a:r>
          </a:p>
          <a:p>
            <a:pPr lvl="0">
              <a:lnSpc>
                <a:spcPct val="90000"/>
              </a:lnSpc>
              <a:spcBef>
                <a:spcPct val="20000"/>
              </a:spcBef>
            </a:pPr>
            <a:r>
              <a:rPr lang="nl-BE" i="1" dirty="0">
                <a:solidFill>
                  <a:srgbClr val="1D71B8"/>
                </a:solidFill>
              </a:rPr>
              <a:t>Beeld  </a:t>
            </a:r>
          </a:p>
          <a:p>
            <a:pPr lvl="0">
              <a:lnSpc>
                <a:spcPct val="90000"/>
              </a:lnSpc>
              <a:spcBef>
                <a:spcPct val="20000"/>
              </a:spcBef>
            </a:pPr>
            <a:r>
              <a:rPr lang="nl-BE" i="1" dirty="0" smtClean="0">
                <a:solidFill>
                  <a:srgbClr val="1D71B8"/>
                </a:solidFill>
              </a:rPr>
              <a:t>-&gt; </a:t>
            </a:r>
            <a:r>
              <a:rPr lang="nl-BE" i="1" dirty="0">
                <a:solidFill>
                  <a:srgbClr val="1D71B8"/>
                </a:solidFill>
              </a:rPr>
              <a:t>cluster Artistieke Vorming</a:t>
            </a:r>
          </a:p>
        </p:txBody>
      </p:sp>
      <p:sp>
        <p:nvSpPr>
          <p:cNvPr id="8" name="Rechthoek 7"/>
          <p:cNvSpPr/>
          <p:nvPr/>
        </p:nvSpPr>
        <p:spPr>
          <a:xfrm>
            <a:off x="4301080" y="2355726"/>
            <a:ext cx="4104456" cy="951030"/>
          </a:xfrm>
          <a:prstGeom prst="rect">
            <a:avLst/>
          </a:prstGeom>
        </p:spPr>
        <p:txBody>
          <a:bodyPr wrap="square">
            <a:spAutoFit/>
          </a:bodyPr>
          <a:lstStyle/>
          <a:p>
            <a:pPr>
              <a:lnSpc>
                <a:spcPct val="90000"/>
              </a:lnSpc>
              <a:spcBef>
                <a:spcPct val="20000"/>
              </a:spcBef>
            </a:pPr>
            <a:r>
              <a:rPr lang="nl-BE" i="1" dirty="0">
                <a:solidFill>
                  <a:srgbClr val="1D71B8"/>
                </a:solidFill>
              </a:rPr>
              <a:t>Techniek</a:t>
            </a:r>
          </a:p>
          <a:p>
            <a:pPr lvl="0">
              <a:lnSpc>
                <a:spcPct val="90000"/>
              </a:lnSpc>
              <a:spcBef>
                <a:spcPct val="20000"/>
              </a:spcBef>
            </a:pPr>
            <a:r>
              <a:rPr lang="nl-BE" i="1" dirty="0" smtClean="0">
                <a:solidFill>
                  <a:srgbClr val="1D71B8"/>
                </a:solidFill>
              </a:rPr>
              <a:t>Wetenschappen</a:t>
            </a:r>
            <a:endParaRPr lang="nl-BE" i="1" dirty="0">
              <a:solidFill>
                <a:srgbClr val="1D71B8"/>
              </a:solidFill>
            </a:endParaRPr>
          </a:p>
          <a:p>
            <a:pPr lvl="0">
              <a:lnSpc>
                <a:spcPct val="90000"/>
              </a:lnSpc>
              <a:spcBef>
                <a:spcPct val="20000"/>
              </a:spcBef>
            </a:pPr>
            <a:r>
              <a:rPr lang="nl-BE" i="1" dirty="0" smtClean="0">
                <a:solidFill>
                  <a:srgbClr val="1D71B8"/>
                </a:solidFill>
              </a:rPr>
              <a:t>-&gt; </a:t>
            </a:r>
            <a:r>
              <a:rPr lang="nl-BE" i="1" dirty="0">
                <a:solidFill>
                  <a:srgbClr val="1D71B8"/>
                </a:solidFill>
              </a:rPr>
              <a:t>cluster Wetenschappen &amp; Techniek</a:t>
            </a:r>
          </a:p>
        </p:txBody>
      </p:sp>
      <p:sp>
        <p:nvSpPr>
          <p:cNvPr id="9" name="Tekstvak 8"/>
          <p:cNvSpPr txBox="1"/>
          <p:nvPr/>
        </p:nvSpPr>
        <p:spPr>
          <a:xfrm rot="19838989">
            <a:off x="2302560" y="1733269"/>
            <a:ext cx="2236510" cy="646331"/>
          </a:xfrm>
          <a:prstGeom prst="rect">
            <a:avLst/>
          </a:prstGeom>
          <a:noFill/>
        </p:spPr>
        <p:txBody>
          <a:bodyPr wrap="none" rtlCol="0">
            <a:spAutoFit/>
          </a:bodyPr>
          <a:lstStyle/>
          <a:p>
            <a:r>
              <a:rPr lang="nl-BE" sz="3600" b="1" dirty="0" smtClean="0">
                <a:solidFill>
                  <a:schemeClr val="accent6"/>
                </a:solidFill>
              </a:rPr>
              <a:t>27u/week</a:t>
            </a:r>
            <a:endParaRPr lang="nl-BE" sz="3600" b="1" dirty="0">
              <a:solidFill>
                <a:schemeClr val="accent6"/>
              </a:solidFill>
            </a:endParaRPr>
          </a:p>
        </p:txBody>
      </p:sp>
    </p:spTree>
    <p:extLst>
      <p:ext uri="{BB962C8B-B14F-4D97-AF65-F5344CB8AC3E}">
        <p14:creationId xmlns:p14="http://schemas.microsoft.com/office/powerpoint/2010/main" val="3731189573"/>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51720" y="897564"/>
            <a:ext cx="7092280" cy="4194465"/>
          </a:xfrm>
        </p:spPr>
        <p:txBody>
          <a:bodyPr>
            <a:normAutofit lnSpcReduction="10000"/>
          </a:bodyPr>
          <a:lstStyle/>
          <a:p>
            <a:r>
              <a:rPr lang="nl-BE" sz="2200" dirty="0" smtClean="0">
                <a:solidFill>
                  <a:srgbClr val="1D71B8"/>
                </a:solidFill>
                <a:latin typeface="Arial" panose="020B0604020202020204" pitchFamily="34" charset="0"/>
                <a:cs typeface="Arial" panose="020B0604020202020204" pitchFamily="34" charset="0"/>
              </a:rPr>
              <a:t>Het </a:t>
            </a:r>
            <a:r>
              <a:rPr lang="nl-BE" sz="2200" dirty="0">
                <a:solidFill>
                  <a:srgbClr val="1D71B8"/>
                </a:solidFill>
                <a:latin typeface="Arial" panose="020B0604020202020204" pitchFamily="34" charset="0"/>
                <a:cs typeface="Arial" panose="020B0604020202020204" pitchFamily="34" charset="0"/>
              </a:rPr>
              <a:t>keuzepakket is </a:t>
            </a:r>
            <a:r>
              <a:rPr lang="nl-BE" sz="2200" dirty="0" smtClean="0">
                <a:solidFill>
                  <a:srgbClr val="1D71B8"/>
                </a:solidFill>
                <a:latin typeface="Arial" panose="020B0604020202020204" pitchFamily="34" charset="0"/>
                <a:cs typeface="Arial" panose="020B0604020202020204" pitchFamily="34" charset="0"/>
              </a:rPr>
              <a:t>verschillend van </a:t>
            </a:r>
            <a:r>
              <a:rPr lang="nl-BE" sz="2200" dirty="0">
                <a:solidFill>
                  <a:srgbClr val="1D71B8"/>
                </a:solidFill>
                <a:latin typeface="Arial" panose="020B0604020202020204" pitchFamily="34" charset="0"/>
                <a:cs typeface="Arial" panose="020B0604020202020204" pitchFamily="34" charset="0"/>
              </a:rPr>
              <a:t>school tot school</a:t>
            </a:r>
          </a:p>
          <a:p>
            <a:pPr marL="0" indent="0">
              <a:buNone/>
            </a:pPr>
            <a:endParaRPr lang="nl-BE" sz="2200" dirty="0">
              <a:solidFill>
                <a:srgbClr val="1D71B8"/>
              </a:solidFill>
              <a:latin typeface="Arial" panose="020B0604020202020204" pitchFamily="34" charset="0"/>
              <a:cs typeface="Arial" panose="020B0604020202020204" pitchFamily="34" charset="0"/>
            </a:endParaRPr>
          </a:p>
          <a:p>
            <a:pPr>
              <a:lnSpc>
                <a:spcPct val="110000"/>
              </a:lnSpc>
              <a:spcBef>
                <a:spcPts val="0"/>
              </a:spcBef>
            </a:pPr>
            <a:r>
              <a:rPr lang="nl-BE" sz="2200" dirty="0">
                <a:solidFill>
                  <a:srgbClr val="1D71B8"/>
                </a:solidFill>
                <a:latin typeface="Arial" panose="020B0604020202020204" pitchFamily="34" charset="0"/>
                <a:cs typeface="Arial" panose="020B0604020202020204" pitchFamily="34" charset="0"/>
              </a:rPr>
              <a:t>De keuze die je moet maken is altijd gericht op het kennismaken met één of meerdere beroepsactiviteiten.</a:t>
            </a:r>
            <a:br>
              <a:rPr lang="nl-BE" sz="2200" dirty="0">
                <a:solidFill>
                  <a:srgbClr val="1D71B8"/>
                </a:solidFill>
                <a:latin typeface="Arial" panose="020B0604020202020204" pitchFamily="34" charset="0"/>
                <a:cs typeface="Arial" panose="020B0604020202020204" pitchFamily="34" charset="0"/>
              </a:rPr>
            </a:br>
            <a:r>
              <a:rPr lang="nl-BE" sz="2200" dirty="0">
                <a:solidFill>
                  <a:srgbClr val="1D71B8"/>
                </a:solidFill>
                <a:latin typeface="Arial" panose="020B0604020202020204" pitchFamily="34" charset="0"/>
                <a:cs typeface="Arial" panose="020B0604020202020204" pitchFamily="34" charset="0"/>
              </a:rPr>
              <a:t>Maar zeker nog geen definitieve keuze!</a:t>
            </a:r>
          </a:p>
          <a:p>
            <a:pPr marL="0" indent="0">
              <a:buNone/>
            </a:pPr>
            <a:endParaRPr lang="nl-BE" sz="2200" dirty="0">
              <a:solidFill>
                <a:srgbClr val="1D71B8"/>
              </a:solidFill>
              <a:latin typeface="Arial" panose="020B0604020202020204" pitchFamily="34" charset="0"/>
              <a:cs typeface="Arial" panose="020B0604020202020204" pitchFamily="34" charset="0"/>
            </a:endParaRPr>
          </a:p>
          <a:p>
            <a:r>
              <a:rPr lang="nl-BE" sz="2200" dirty="0">
                <a:solidFill>
                  <a:srgbClr val="1D71B8"/>
                </a:solidFill>
                <a:latin typeface="Arial" panose="020B0604020202020204" pitchFamily="34" charset="0"/>
                <a:cs typeface="Arial" panose="020B0604020202020204" pitchFamily="34" charset="0"/>
              </a:rPr>
              <a:t>Bijvoorbeeld: </a:t>
            </a:r>
            <a:br>
              <a:rPr lang="nl-BE" sz="2200" dirty="0">
                <a:solidFill>
                  <a:srgbClr val="1D71B8"/>
                </a:solidFill>
                <a:latin typeface="Arial" panose="020B0604020202020204" pitchFamily="34" charset="0"/>
                <a:cs typeface="Arial" panose="020B0604020202020204" pitchFamily="34" charset="0"/>
              </a:rPr>
            </a:br>
            <a:r>
              <a:rPr lang="nl-BE" sz="2200" dirty="0">
                <a:solidFill>
                  <a:srgbClr val="1D71B8"/>
                </a:solidFill>
                <a:latin typeface="Arial" panose="020B0604020202020204" pitchFamily="34" charset="0"/>
                <a:cs typeface="Arial" panose="020B0604020202020204" pitchFamily="34" charset="0"/>
              </a:rPr>
              <a:t>	</a:t>
            </a:r>
            <a:r>
              <a:rPr lang="nl-BE" sz="2200" dirty="0" smtClean="0">
                <a:solidFill>
                  <a:srgbClr val="1D71B8"/>
                </a:solidFill>
                <a:latin typeface="Arial" panose="020B0604020202020204" pitchFamily="34" charset="0"/>
                <a:cs typeface="Arial" panose="020B0604020202020204" pitchFamily="34" charset="0"/>
              </a:rPr>
              <a:t>Verzorging</a:t>
            </a:r>
            <a:br>
              <a:rPr lang="nl-BE" sz="2200" dirty="0" smtClean="0">
                <a:solidFill>
                  <a:srgbClr val="1D71B8"/>
                </a:solidFill>
                <a:latin typeface="Arial" panose="020B0604020202020204" pitchFamily="34" charset="0"/>
                <a:cs typeface="Arial" panose="020B0604020202020204" pitchFamily="34" charset="0"/>
              </a:rPr>
            </a:br>
            <a:r>
              <a:rPr lang="nl-BE" sz="2200" dirty="0" smtClean="0">
                <a:solidFill>
                  <a:srgbClr val="1D71B8"/>
                </a:solidFill>
                <a:latin typeface="Arial" panose="020B0604020202020204" pitchFamily="34" charset="0"/>
                <a:cs typeface="Arial" panose="020B0604020202020204" pitchFamily="34" charset="0"/>
              </a:rPr>
              <a:t>	Voeding</a:t>
            </a:r>
            <a:br>
              <a:rPr lang="nl-BE" sz="2200" dirty="0" smtClean="0">
                <a:solidFill>
                  <a:srgbClr val="1D71B8"/>
                </a:solidFill>
                <a:latin typeface="Arial" panose="020B0604020202020204" pitchFamily="34" charset="0"/>
                <a:cs typeface="Arial" panose="020B0604020202020204" pitchFamily="34" charset="0"/>
              </a:rPr>
            </a:br>
            <a:r>
              <a:rPr lang="nl-BE" sz="2200" dirty="0" smtClean="0">
                <a:solidFill>
                  <a:srgbClr val="1D71B8"/>
                </a:solidFill>
                <a:latin typeface="Arial" panose="020B0604020202020204" pitchFamily="34" charset="0"/>
                <a:cs typeface="Arial" panose="020B0604020202020204" pitchFamily="34" charset="0"/>
              </a:rPr>
              <a:t>	Kantoor/ICT</a:t>
            </a:r>
            <a:br>
              <a:rPr lang="nl-BE" sz="2200" dirty="0" smtClean="0">
                <a:solidFill>
                  <a:srgbClr val="1D71B8"/>
                </a:solidFill>
                <a:latin typeface="Arial" panose="020B0604020202020204" pitchFamily="34" charset="0"/>
                <a:cs typeface="Arial" panose="020B0604020202020204" pitchFamily="34" charset="0"/>
              </a:rPr>
            </a:br>
            <a:r>
              <a:rPr lang="nl-BE" sz="2200" dirty="0" smtClean="0">
                <a:solidFill>
                  <a:srgbClr val="1D71B8"/>
                </a:solidFill>
                <a:latin typeface="Arial" panose="020B0604020202020204" pitchFamily="34" charset="0"/>
                <a:cs typeface="Arial" panose="020B0604020202020204" pitchFamily="34" charset="0"/>
              </a:rPr>
              <a:t>	Technische activiteiten</a:t>
            </a:r>
            <a:br>
              <a:rPr lang="nl-BE" sz="2200" dirty="0" smtClean="0">
                <a:solidFill>
                  <a:srgbClr val="1D71B8"/>
                </a:solidFill>
                <a:latin typeface="Arial" panose="020B0604020202020204" pitchFamily="34" charset="0"/>
                <a:cs typeface="Arial" panose="020B0604020202020204" pitchFamily="34" charset="0"/>
              </a:rPr>
            </a:br>
            <a:r>
              <a:rPr lang="nl-BE" sz="2200" dirty="0" smtClean="0">
                <a:solidFill>
                  <a:srgbClr val="1D71B8"/>
                </a:solidFill>
                <a:latin typeface="Arial" panose="020B0604020202020204" pitchFamily="34" charset="0"/>
                <a:cs typeface="Arial" panose="020B0604020202020204" pitchFamily="34" charset="0"/>
              </a:rPr>
              <a:t>	STEM</a:t>
            </a:r>
            <a:endParaRPr lang="nl-BE" sz="2200" dirty="0">
              <a:solidFill>
                <a:srgbClr val="1D71B8"/>
              </a:solidFill>
              <a:latin typeface="Arial" panose="020B0604020202020204" pitchFamily="34" charset="0"/>
              <a:cs typeface="Arial" panose="020B0604020202020204" pitchFamily="34" charset="0"/>
            </a:endParaRPr>
          </a:p>
        </p:txBody>
      </p:sp>
      <p:sp>
        <p:nvSpPr>
          <p:cNvPr id="6" name="Titel 1"/>
          <p:cNvSpPr txBox="1">
            <a:spLocks/>
          </p:cNvSpPr>
          <p:nvPr/>
        </p:nvSpPr>
        <p:spPr>
          <a:xfrm>
            <a:off x="0" y="11828"/>
            <a:ext cx="7956376" cy="583573"/>
          </a:xfrm>
          <a:prstGeom prst="rect">
            <a:avLst/>
          </a:prstGeom>
          <a:ln w="38100" cap="rnd">
            <a:solidFill>
              <a:srgbClr val="1D71B8"/>
            </a:solidFill>
            <a:bevel/>
          </a:ln>
        </p:spPr>
        <p:txBody>
          <a:bodyPr vert="horz" lIns="81635" tIns="40817" rIns="81635" bIns="408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nl-BE" sz="3600" b="1" dirty="0" smtClean="0">
                <a:solidFill>
                  <a:srgbClr val="1D71B8"/>
                </a:solidFill>
                <a:latin typeface="Arial" panose="020B0604020202020204" pitchFamily="34" charset="0"/>
                <a:cs typeface="Arial" panose="020B0604020202020204" pitchFamily="34" charset="0"/>
              </a:rPr>
              <a:t>1</a:t>
            </a:r>
            <a:r>
              <a:rPr lang="nl-BE" sz="3600" b="1" baseline="30000" dirty="0" smtClean="0">
                <a:solidFill>
                  <a:srgbClr val="1D71B8"/>
                </a:solidFill>
                <a:latin typeface="Arial" panose="020B0604020202020204" pitchFamily="34" charset="0"/>
                <a:cs typeface="Arial" panose="020B0604020202020204" pitchFamily="34" charset="0"/>
              </a:rPr>
              <a:t>ste</a:t>
            </a:r>
            <a:r>
              <a:rPr lang="nl-BE" sz="3600" b="1" dirty="0" smtClean="0">
                <a:solidFill>
                  <a:srgbClr val="1D71B8"/>
                </a:solidFill>
                <a:latin typeface="Arial" panose="020B0604020202020204" pitchFamily="34" charset="0"/>
                <a:cs typeface="Arial" panose="020B0604020202020204" pitchFamily="34" charset="0"/>
              </a:rPr>
              <a:t> leerjaar B: lesuren Differentiatie</a:t>
            </a:r>
            <a:endParaRPr lang="nl-BE" sz="3600" b="1" dirty="0">
              <a:solidFill>
                <a:srgbClr val="1D71B8"/>
              </a:solidFill>
              <a:latin typeface="Arial" panose="020B0604020202020204" pitchFamily="34" charset="0"/>
              <a:cs typeface="Arial" panose="020B0604020202020204" pitchFamily="34" charset="0"/>
            </a:endParaRPr>
          </a:p>
        </p:txBody>
      </p:sp>
      <p:sp>
        <p:nvSpPr>
          <p:cNvPr id="7" name="Tekstvak 6"/>
          <p:cNvSpPr txBox="1"/>
          <p:nvPr/>
        </p:nvSpPr>
        <p:spPr>
          <a:xfrm rot="19838989">
            <a:off x="31320" y="2151425"/>
            <a:ext cx="1980029" cy="646331"/>
          </a:xfrm>
          <a:prstGeom prst="rect">
            <a:avLst/>
          </a:prstGeom>
          <a:noFill/>
        </p:spPr>
        <p:txBody>
          <a:bodyPr wrap="none" rtlCol="0">
            <a:spAutoFit/>
          </a:bodyPr>
          <a:lstStyle/>
          <a:p>
            <a:r>
              <a:rPr lang="nl-BE" sz="3600" b="1" dirty="0">
                <a:solidFill>
                  <a:schemeClr val="accent6"/>
                </a:solidFill>
              </a:rPr>
              <a:t>5</a:t>
            </a:r>
            <a:r>
              <a:rPr lang="nl-BE" sz="3600" b="1" dirty="0" smtClean="0">
                <a:solidFill>
                  <a:schemeClr val="accent6"/>
                </a:solidFill>
              </a:rPr>
              <a:t>u/week</a:t>
            </a:r>
            <a:endParaRPr lang="nl-BE" sz="3600" b="1" dirty="0">
              <a:solidFill>
                <a:schemeClr val="accent6"/>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P-sjabloon CLB menen 2012">
  <a:themeElements>
    <a:clrScheme name="Presentatie CLB Men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CLB Men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e CLB Men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CLB Men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CLB Men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CLB Men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CLB Men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CLB Men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CLB Men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CLB Men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CLB Men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CLB Men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CLB Men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CLB Men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a nieuw clb logo">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PP-sjabloon CLB menen 2012</Template>
  <TotalTime>13002</TotalTime>
  <Words>2691</Words>
  <Application>Microsoft Office PowerPoint</Application>
  <PresentationFormat>Diavoorstelling (16:9)</PresentationFormat>
  <Paragraphs>605</Paragraphs>
  <Slides>34</Slides>
  <Notes>34</Notes>
  <HiddenSlides>0</HiddenSlides>
  <MMClips>0</MMClips>
  <ScaleCrop>false</ScaleCrop>
  <HeadingPairs>
    <vt:vector size="4" baseType="variant">
      <vt:variant>
        <vt:lpstr>Thema</vt:lpstr>
      </vt:variant>
      <vt:variant>
        <vt:i4>2</vt:i4>
      </vt:variant>
      <vt:variant>
        <vt:lpstr>Diatitels</vt:lpstr>
      </vt:variant>
      <vt:variant>
        <vt:i4>34</vt:i4>
      </vt:variant>
    </vt:vector>
  </HeadingPairs>
  <TitlesOfParts>
    <vt:vector size="36" baseType="lpstr">
      <vt:lpstr>PP-sjabloon CLB menen 2012</vt:lpstr>
      <vt:lpstr>Thema nieuw clb logo</vt:lpstr>
      <vt:lpstr>Op stap naar het  secundair onderwijs</vt:lpstr>
      <vt:lpstr>PowerPoint-presentatie</vt:lpstr>
      <vt:lpstr>het secundair onderwijs ?</vt:lpstr>
      <vt:lpstr>PowerPoint-presentatie</vt:lpstr>
      <vt:lpstr>starten in het 1ste jaar</vt:lpstr>
      <vt:lpstr>Het lessenrooster in 1ste jaar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marcnaert</dc:creator>
  <cp:lastModifiedBy>Goedele Vanholme | Clb-Leieland</cp:lastModifiedBy>
  <cp:revision>545</cp:revision>
  <cp:lastPrinted>2019-01-16T08:56:05Z</cp:lastPrinted>
  <dcterms:created xsi:type="dcterms:W3CDTF">2012-09-28T13:56:19Z</dcterms:created>
  <dcterms:modified xsi:type="dcterms:W3CDTF">2019-01-16T09:02:47Z</dcterms:modified>
</cp:coreProperties>
</file>